
<file path=[Content_Types].xml><?xml version="1.0" encoding="utf-8"?>
<Types xmlns="http://schemas.openxmlformats.org/package/2006/content-types">
  <Default Extension="jpeg" ContentType="image/jpeg"/>
  <Default Extension="m4a" ContentType="audi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sldIdLst>
    <p:sldId id="256" r:id="rId2"/>
    <p:sldId id="257" r:id="rId3"/>
    <p:sldId id="258" r:id="rId4"/>
    <p:sldId id="259" r:id="rId5"/>
    <p:sldId id="260" r:id="rId6"/>
    <p:sldId id="261" r:id="rId7"/>
    <p:sldId id="263" r:id="rId8"/>
    <p:sldId id="266" r:id="rId9"/>
    <p:sldId id="264" r:id="rId10"/>
    <p:sldId id="262" r:id="rId11"/>
    <p:sldId id="265"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98607"/>
    <a:srgbClr val="00DA63"/>
    <a:srgbClr val="FFCA2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2" autoAdjust="0"/>
    <p:restoredTop sz="94660"/>
  </p:normalViewPr>
  <p:slideViewPr>
    <p:cSldViewPr snapToGrid="0">
      <p:cViewPr>
        <p:scale>
          <a:sx n="90" d="100"/>
          <a:sy n="90" d="100"/>
        </p:scale>
        <p:origin x="102" y="6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p3>
</file>

<file path=ppt/media/media11.m4a>
</file>

<file path=ppt/media/media12.m4a>
</file>

<file path=ppt/media/media13.mp3>
</file>

<file path=ppt/media/media2.m4a>
</file>

<file path=ppt/media/media3.m4a>
</file>

<file path=ppt/media/media4.m4a>
</file>

<file path=ppt/media/media5.m4a>
</file>

<file path=ppt/media/media6.m4a>
</file>

<file path=ppt/media/media7.m4a>
</file>

<file path=ppt/media/media8.m4a>
</file>

<file path=ppt/media/media9.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DB124-5F54-43E8-9AAC-C4DFA8C9513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29DD73A-2775-4D9D-8712-E5651C35B98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291E28D-8463-405D-87F1-6880424E9620}"/>
              </a:ext>
            </a:extLst>
          </p:cNvPr>
          <p:cNvSpPr>
            <a:spLocks noGrp="1"/>
          </p:cNvSpPr>
          <p:nvPr>
            <p:ph type="dt" sz="half" idx="10"/>
          </p:nvPr>
        </p:nvSpPr>
        <p:spPr/>
        <p:txBody>
          <a:bodyPr/>
          <a:lstStyle/>
          <a:p>
            <a:fld id="{39108B64-2588-42CE-A7B2-AF995E39CCC2}" type="datetimeFigureOut">
              <a:rPr lang="en-US" smtClean="0"/>
              <a:t>9/24/2021</a:t>
            </a:fld>
            <a:endParaRPr lang="en-US"/>
          </a:p>
        </p:txBody>
      </p:sp>
      <p:sp>
        <p:nvSpPr>
          <p:cNvPr id="5" name="Footer Placeholder 4">
            <a:extLst>
              <a:ext uri="{FF2B5EF4-FFF2-40B4-BE49-F238E27FC236}">
                <a16:creationId xmlns:a16="http://schemas.microsoft.com/office/drawing/2014/main" id="{DA088A58-2B51-423D-84DF-849A596FD5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F5BFA3-5602-4B29-AA99-FCEB2AC0110B}"/>
              </a:ext>
            </a:extLst>
          </p:cNvPr>
          <p:cNvSpPr>
            <a:spLocks noGrp="1"/>
          </p:cNvSpPr>
          <p:nvPr>
            <p:ph type="sldNum" sz="quarter" idx="12"/>
          </p:nvPr>
        </p:nvSpPr>
        <p:spPr/>
        <p:txBody>
          <a:bodyPr/>
          <a:lstStyle/>
          <a:p>
            <a:fld id="{CD9A1244-EB5D-4EA4-B5CF-3EFD604A04FC}" type="slidenum">
              <a:rPr lang="en-US" smtClean="0"/>
              <a:t>‹#›</a:t>
            </a:fld>
            <a:endParaRPr lang="en-US"/>
          </a:p>
        </p:txBody>
      </p:sp>
    </p:spTree>
    <p:extLst>
      <p:ext uri="{BB962C8B-B14F-4D97-AF65-F5344CB8AC3E}">
        <p14:creationId xmlns:p14="http://schemas.microsoft.com/office/powerpoint/2010/main" val="37407461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D0B0A-DED4-4D56-B3D7-0216757E08A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380815D-F995-41E8-B7F1-7BFBE99322F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3A2C03-E59A-4D54-95EC-C33F69DF50D1}"/>
              </a:ext>
            </a:extLst>
          </p:cNvPr>
          <p:cNvSpPr>
            <a:spLocks noGrp="1"/>
          </p:cNvSpPr>
          <p:nvPr>
            <p:ph type="dt" sz="half" idx="10"/>
          </p:nvPr>
        </p:nvSpPr>
        <p:spPr/>
        <p:txBody>
          <a:bodyPr/>
          <a:lstStyle/>
          <a:p>
            <a:fld id="{39108B64-2588-42CE-A7B2-AF995E39CCC2}" type="datetimeFigureOut">
              <a:rPr lang="en-US" smtClean="0"/>
              <a:t>9/24/2021</a:t>
            </a:fld>
            <a:endParaRPr lang="en-US"/>
          </a:p>
        </p:txBody>
      </p:sp>
      <p:sp>
        <p:nvSpPr>
          <p:cNvPr id="5" name="Footer Placeholder 4">
            <a:extLst>
              <a:ext uri="{FF2B5EF4-FFF2-40B4-BE49-F238E27FC236}">
                <a16:creationId xmlns:a16="http://schemas.microsoft.com/office/drawing/2014/main" id="{3E61388B-E89E-4FCA-9B06-80F4104307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91177E-BFAA-464A-89F1-D080694AFEB6}"/>
              </a:ext>
            </a:extLst>
          </p:cNvPr>
          <p:cNvSpPr>
            <a:spLocks noGrp="1"/>
          </p:cNvSpPr>
          <p:nvPr>
            <p:ph type="sldNum" sz="quarter" idx="12"/>
          </p:nvPr>
        </p:nvSpPr>
        <p:spPr/>
        <p:txBody>
          <a:bodyPr/>
          <a:lstStyle/>
          <a:p>
            <a:fld id="{CD9A1244-EB5D-4EA4-B5CF-3EFD604A04FC}" type="slidenum">
              <a:rPr lang="en-US" smtClean="0"/>
              <a:t>‹#›</a:t>
            </a:fld>
            <a:endParaRPr lang="en-US"/>
          </a:p>
        </p:txBody>
      </p:sp>
    </p:spTree>
    <p:extLst>
      <p:ext uri="{BB962C8B-B14F-4D97-AF65-F5344CB8AC3E}">
        <p14:creationId xmlns:p14="http://schemas.microsoft.com/office/powerpoint/2010/main" val="2965483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C9FB2C1-7762-4508-988D-D3FAA6C0402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C23B45D-DC34-4B5B-8804-24438B3AAD9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8B3A7F-CF58-47A8-8E28-EE12F89EC346}"/>
              </a:ext>
            </a:extLst>
          </p:cNvPr>
          <p:cNvSpPr>
            <a:spLocks noGrp="1"/>
          </p:cNvSpPr>
          <p:nvPr>
            <p:ph type="dt" sz="half" idx="10"/>
          </p:nvPr>
        </p:nvSpPr>
        <p:spPr/>
        <p:txBody>
          <a:bodyPr/>
          <a:lstStyle/>
          <a:p>
            <a:fld id="{39108B64-2588-42CE-A7B2-AF995E39CCC2}" type="datetimeFigureOut">
              <a:rPr lang="en-US" smtClean="0"/>
              <a:t>9/24/2021</a:t>
            </a:fld>
            <a:endParaRPr lang="en-US"/>
          </a:p>
        </p:txBody>
      </p:sp>
      <p:sp>
        <p:nvSpPr>
          <p:cNvPr id="5" name="Footer Placeholder 4">
            <a:extLst>
              <a:ext uri="{FF2B5EF4-FFF2-40B4-BE49-F238E27FC236}">
                <a16:creationId xmlns:a16="http://schemas.microsoft.com/office/drawing/2014/main" id="{07E83FBA-0C24-42A4-A3F8-E86FFB62A7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E95D71-28FF-4F84-A324-1DE2878969A4}"/>
              </a:ext>
            </a:extLst>
          </p:cNvPr>
          <p:cNvSpPr>
            <a:spLocks noGrp="1"/>
          </p:cNvSpPr>
          <p:nvPr>
            <p:ph type="sldNum" sz="quarter" idx="12"/>
          </p:nvPr>
        </p:nvSpPr>
        <p:spPr/>
        <p:txBody>
          <a:bodyPr/>
          <a:lstStyle/>
          <a:p>
            <a:fld id="{CD9A1244-EB5D-4EA4-B5CF-3EFD604A04FC}" type="slidenum">
              <a:rPr lang="en-US" smtClean="0"/>
              <a:t>‹#›</a:t>
            </a:fld>
            <a:endParaRPr lang="en-US"/>
          </a:p>
        </p:txBody>
      </p:sp>
    </p:spTree>
    <p:extLst>
      <p:ext uri="{BB962C8B-B14F-4D97-AF65-F5344CB8AC3E}">
        <p14:creationId xmlns:p14="http://schemas.microsoft.com/office/powerpoint/2010/main" val="21223750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34186-96F0-4127-912F-7F323FF7363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9F7E786-6D7E-4EB6-8E21-C28422E5B97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20C3D0-18FC-43C8-8E62-CEA3FCCD063C}"/>
              </a:ext>
            </a:extLst>
          </p:cNvPr>
          <p:cNvSpPr>
            <a:spLocks noGrp="1"/>
          </p:cNvSpPr>
          <p:nvPr>
            <p:ph type="dt" sz="half" idx="10"/>
          </p:nvPr>
        </p:nvSpPr>
        <p:spPr/>
        <p:txBody>
          <a:bodyPr/>
          <a:lstStyle/>
          <a:p>
            <a:fld id="{39108B64-2588-42CE-A7B2-AF995E39CCC2}" type="datetimeFigureOut">
              <a:rPr lang="en-US" smtClean="0"/>
              <a:t>9/24/2021</a:t>
            </a:fld>
            <a:endParaRPr lang="en-US"/>
          </a:p>
        </p:txBody>
      </p:sp>
      <p:sp>
        <p:nvSpPr>
          <p:cNvPr id="5" name="Footer Placeholder 4">
            <a:extLst>
              <a:ext uri="{FF2B5EF4-FFF2-40B4-BE49-F238E27FC236}">
                <a16:creationId xmlns:a16="http://schemas.microsoft.com/office/drawing/2014/main" id="{FB996F41-4166-4EA5-874B-C4348DA30E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5E9522-9AE7-4303-932F-02679A890FA1}"/>
              </a:ext>
            </a:extLst>
          </p:cNvPr>
          <p:cNvSpPr>
            <a:spLocks noGrp="1"/>
          </p:cNvSpPr>
          <p:nvPr>
            <p:ph type="sldNum" sz="quarter" idx="12"/>
          </p:nvPr>
        </p:nvSpPr>
        <p:spPr/>
        <p:txBody>
          <a:bodyPr/>
          <a:lstStyle/>
          <a:p>
            <a:fld id="{CD9A1244-EB5D-4EA4-B5CF-3EFD604A04FC}" type="slidenum">
              <a:rPr lang="en-US" smtClean="0"/>
              <a:t>‹#›</a:t>
            </a:fld>
            <a:endParaRPr lang="en-US"/>
          </a:p>
        </p:txBody>
      </p:sp>
    </p:spTree>
    <p:extLst>
      <p:ext uri="{BB962C8B-B14F-4D97-AF65-F5344CB8AC3E}">
        <p14:creationId xmlns:p14="http://schemas.microsoft.com/office/powerpoint/2010/main" val="2166108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6229E-2982-4D8C-A233-6CA9764814B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0CE63B3-D72E-4E97-BF3C-4643B6B0BA3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242CA-2278-4AED-A9DB-F5F7BEC6C5A7}"/>
              </a:ext>
            </a:extLst>
          </p:cNvPr>
          <p:cNvSpPr>
            <a:spLocks noGrp="1"/>
          </p:cNvSpPr>
          <p:nvPr>
            <p:ph type="dt" sz="half" idx="10"/>
          </p:nvPr>
        </p:nvSpPr>
        <p:spPr/>
        <p:txBody>
          <a:bodyPr/>
          <a:lstStyle/>
          <a:p>
            <a:fld id="{39108B64-2588-42CE-A7B2-AF995E39CCC2}" type="datetimeFigureOut">
              <a:rPr lang="en-US" smtClean="0"/>
              <a:t>9/24/2021</a:t>
            </a:fld>
            <a:endParaRPr lang="en-US"/>
          </a:p>
        </p:txBody>
      </p:sp>
      <p:sp>
        <p:nvSpPr>
          <p:cNvPr id="5" name="Footer Placeholder 4">
            <a:extLst>
              <a:ext uri="{FF2B5EF4-FFF2-40B4-BE49-F238E27FC236}">
                <a16:creationId xmlns:a16="http://schemas.microsoft.com/office/drawing/2014/main" id="{C2E8D44A-549C-43AD-ABB5-AD0F826A53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AF9470-1EA0-4650-983C-E09D01171F7A}"/>
              </a:ext>
            </a:extLst>
          </p:cNvPr>
          <p:cNvSpPr>
            <a:spLocks noGrp="1"/>
          </p:cNvSpPr>
          <p:nvPr>
            <p:ph type="sldNum" sz="quarter" idx="12"/>
          </p:nvPr>
        </p:nvSpPr>
        <p:spPr/>
        <p:txBody>
          <a:bodyPr/>
          <a:lstStyle/>
          <a:p>
            <a:fld id="{CD9A1244-EB5D-4EA4-B5CF-3EFD604A04FC}" type="slidenum">
              <a:rPr lang="en-US" smtClean="0"/>
              <a:t>‹#›</a:t>
            </a:fld>
            <a:endParaRPr lang="en-US"/>
          </a:p>
        </p:txBody>
      </p:sp>
    </p:spTree>
    <p:extLst>
      <p:ext uri="{BB962C8B-B14F-4D97-AF65-F5344CB8AC3E}">
        <p14:creationId xmlns:p14="http://schemas.microsoft.com/office/powerpoint/2010/main" val="37360436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575E4-3081-43FF-8527-3FC4523DC31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0A3225D-CF0D-4242-B423-1FF2E9E36F4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3EEDF53-E973-45B8-9C55-E32DEAD91E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5259EA5-9C1C-4E73-8C8E-4A416A4C1904}"/>
              </a:ext>
            </a:extLst>
          </p:cNvPr>
          <p:cNvSpPr>
            <a:spLocks noGrp="1"/>
          </p:cNvSpPr>
          <p:nvPr>
            <p:ph type="dt" sz="half" idx="10"/>
          </p:nvPr>
        </p:nvSpPr>
        <p:spPr/>
        <p:txBody>
          <a:bodyPr/>
          <a:lstStyle/>
          <a:p>
            <a:fld id="{39108B64-2588-42CE-A7B2-AF995E39CCC2}" type="datetimeFigureOut">
              <a:rPr lang="en-US" smtClean="0"/>
              <a:t>9/24/2021</a:t>
            </a:fld>
            <a:endParaRPr lang="en-US"/>
          </a:p>
        </p:txBody>
      </p:sp>
      <p:sp>
        <p:nvSpPr>
          <p:cNvPr id="6" name="Footer Placeholder 5">
            <a:extLst>
              <a:ext uri="{FF2B5EF4-FFF2-40B4-BE49-F238E27FC236}">
                <a16:creationId xmlns:a16="http://schemas.microsoft.com/office/drawing/2014/main" id="{02A0BC88-7AE8-4B6C-90FB-4E5DB5FAC85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2282DE-3220-42F0-87E0-CB1894ABDA50}"/>
              </a:ext>
            </a:extLst>
          </p:cNvPr>
          <p:cNvSpPr>
            <a:spLocks noGrp="1"/>
          </p:cNvSpPr>
          <p:nvPr>
            <p:ph type="sldNum" sz="quarter" idx="12"/>
          </p:nvPr>
        </p:nvSpPr>
        <p:spPr/>
        <p:txBody>
          <a:bodyPr/>
          <a:lstStyle/>
          <a:p>
            <a:fld id="{CD9A1244-EB5D-4EA4-B5CF-3EFD604A04FC}" type="slidenum">
              <a:rPr lang="en-US" smtClean="0"/>
              <a:t>‹#›</a:t>
            </a:fld>
            <a:endParaRPr lang="en-US"/>
          </a:p>
        </p:txBody>
      </p:sp>
    </p:spTree>
    <p:extLst>
      <p:ext uri="{BB962C8B-B14F-4D97-AF65-F5344CB8AC3E}">
        <p14:creationId xmlns:p14="http://schemas.microsoft.com/office/powerpoint/2010/main" val="32276080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20F01-CF1F-4720-B6EB-DE476FDEA8E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563A3C2-BC13-474C-AA3C-22BBBE325A5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9B6842-D9ED-4852-ABF3-2326477C3B5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7181E12-2B02-4755-868B-B2C6D508CD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B1C22BA-2EB1-41EB-86DC-AA04CA567BB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6E53FCA-DDB2-4612-B22B-633D3A1C1150}"/>
              </a:ext>
            </a:extLst>
          </p:cNvPr>
          <p:cNvSpPr>
            <a:spLocks noGrp="1"/>
          </p:cNvSpPr>
          <p:nvPr>
            <p:ph type="dt" sz="half" idx="10"/>
          </p:nvPr>
        </p:nvSpPr>
        <p:spPr/>
        <p:txBody>
          <a:bodyPr/>
          <a:lstStyle/>
          <a:p>
            <a:fld id="{39108B64-2588-42CE-A7B2-AF995E39CCC2}" type="datetimeFigureOut">
              <a:rPr lang="en-US" smtClean="0"/>
              <a:t>9/24/2021</a:t>
            </a:fld>
            <a:endParaRPr lang="en-US"/>
          </a:p>
        </p:txBody>
      </p:sp>
      <p:sp>
        <p:nvSpPr>
          <p:cNvPr id="8" name="Footer Placeholder 7">
            <a:extLst>
              <a:ext uri="{FF2B5EF4-FFF2-40B4-BE49-F238E27FC236}">
                <a16:creationId xmlns:a16="http://schemas.microsoft.com/office/drawing/2014/main" id="{25DD3CF4-061D-48AB-96F1-4C6F4E8BE46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7411955-46C6-41D6-913B-4E7EC72DBAC3}"/>
              </a:ext>
            </a:extLst>
          </p:cNvPr>
          <p:cNvSpPr>
            <a:spLocks noGrp="1"/>
          </p:cNvSpPr>
          <p:nvPr>
            <p:ph type="sldNum" sz="quarter" idx="12"/>
          </p:nvPr>
        </p:nvSpPr>
        <p:spPr/>
        <p:txBody>
          <a:bodyPr/>
          <a:lstStyle/>
          <a:p>
            <a:fld id="{CD9A1244-EB5D-4EA4-B5CF-3EFD604A04FC}" type="slidenum">
              <a:rPr lang="en-US" smtClean="0"/>
              <a:t>‹#›</a:t>
            </a:fld>
            <a:endParaRPr lang="en-US"/>
          </a:p>
        </p:txBody>
      </p:sp>
    </p:spTree>
    <p:extLst>
      <p:ext uri="{BB962C8B-B14F-4D97-AF65-F5344CB8AC3E}">
        <p14:creationId xmlns:p14="http://schemas.microsoft.com/office/powerpoint/2010/main" val="14169081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6715C-6F22-4E7A-89EA-AE65948A75E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0EA6CA6-C983-4504-A433-960EE322F2DD}"/>
              </a:ext>
            </a:extLst>
          </p:cNvPr>
          <p:cNvSpPr>
            <a:spLocks noGrp="1"/>
          </p:cNvSpPr>
          <p:nvPr>
            <p:ph type="dt" sz="half" idx="10"/>
          </p:nvPr>
        </p:nvSpPr>
        <p:spPr/>
        <p:txBody>
          <a:bodyPr/>
          <a:lstStyle/>
          <a:p>
            <a:fld id="{39108B64-2588-42CE-A7B2-AF995E39CCC2}" type="datetimeFigureOut">
              <a:rPr lang="en-US" smtClean="0"/>
              <a:t>9/24/2021</a:t>
            </a:fld>
            <a:endParaRPr lang="en-US"/>
          </a:p>
        </p:txBody>
      </p:sp>
      <p:sp>
        <p:nvSpPr>
          <p:cNvPr id="4" name="Footer Placeholder 3">
            <a:extLst>
              <a:ext uri="{FF2B5EF4-FFF2-40B4-BE49-F238E27FC236}">
                <a16:creationId xmlns:a16="http://schemas.microsoft.com/office/drawing/2014/main" id="{3FB20FD1-2E9C-430C-BF74-336DAAAE51A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F5F0C51-6754-41AC-AB3E-0ED073CA41B3}"/>
              </a:ext>
            </a:extLst>
          </p:cNvPr>
          <p:cNvSpPr>
            <a:spLocks noGrp="1"/>
          </p:cNvSpPr>
          <p:nvPr>
            <p:ph type="sldNum" sz="quarter" idx="12"/>
          </p:nvPr>
        </p:nvSpPr>
        <p:spPr/>
        <p:txBody>
          <a:bodyPr/>
          <a:lstStyle/>
          <a:p>
            <a:fld id="{CD9A1244-EB5D-4EA4-B5CF-3EFD604A04FC}" type="slidenum">
              <a:rPr lang="en-US" smtClean="0"/>
              <a:t>‹#›</a:t>
            </a:fld>
            <a:endParaRPr lang="en-US"/>
          </a:p>
        </p:txBody>
      </p:sp>
    </p:spTree>
    <p:extLst>
      <p:ext uri="{BB962C8B-B14F-4D97-AF65-F5344CB8AC3E}">
        <p14:creationId xmlns:p14="http://schemas.microsoft.com/office/powerpoint/2010/main" val="8354751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95DF9F-C43F-4877-B02A-6C9AFF0AFB76}"/>
              </a:ext>
            </a:extLst>
          </p:cNvPr>
          <p:cNvSpPr>
            <a:spLocks noGrp="1"/>
          </p:cNvSpPr>
          <p:nvPr>
            <p:ph type="dt" sz="half" idx="10"/>
          </p:nvPr>
        </p:nvSpPr>
        <p:spPr/>
        <p:txBody>
          <a:bodyPr/>
          <a:lstStyle/>
          <a:p>
            <a:fld id="{39108B64-2588-42CE-A7B2-AF995E39CCC2}" type="datetimeFigureOut">
              <a:rPr lang="en-US" smtClean="0"/>
              <a:t>9/24/2021</a:t>
            </a:fld>
            <a:endParaRPr lang="en-US"/>
          </a:p>
        </p:txBody>
      </p:sp>
      <p:sp>
        <p:nvSpPr>
          <p:cNvPr id="3" name="Footer Placeholder 2">
            <a:extLst>
              <a:ext uri="{FF2B5EF4-FFF2-40B4-BE49-F238E27FC236}">
                <a16:creationId xmlns:a16="http://schemas.microsoft.com/office/drawing/2014/main" id="{D795A46B-8F08-4EDE-8C9D-2D5C04D06F1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C64E2BE-9611-4EDE-A95C-3D6959A213F1}"/>
              </a:ext>
            </a:extLst>
          </p:cNvPr>
          <p:cNvSpPr>
            <a:spLocks noGrp="1"/>
          </p:cNvSpPr>
          <p:nvPr>
            <p:ph type="sldNum" sz="quarter" idx="12"/>
          </p:nvPr>
        </p:nvSpPr>
        <p:spPr/>
        <p:txBody>
          <a:bodyPr/>
          <a:lstStyle/>
          <a:p>
            <a:fld id="{CD9A1244-EB5D-4EA4-B5CF-3EFD604A04FC}" type="slidenum">
              <a:rPr lang="en-US" smtClean="0"/>
              <a:t>‹#›</a:t>
            </a:fld>
            <a:endParaRPr lang="en-US"/>
          </a:p>
        </p:txBody>
      </p:sp>
    </p:spTree>
    <p:extLst>
      <p:ext uri="{BB962C8B-B14F-4D97-AF65-F5344CB8AC3E}">
        <p14:creationId xmlns:p14="http://schemas.microsoft.com/office/powerpoint/2010/main" val="31406818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89178-1493-4554-8D4A-5DD096EDC5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54FF95B-A972-4899-BAA5-D10CCFBE8B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41076C7-9FC5-4065-B7DD-3E6FB55C74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96F29D-BB7D-4EC5-A25A-03D6F35CCC2F}"/>
              </a:ext>
            </a:extLst>
          </p:cNvPr>
          <p:cNvSpPr>
            <a:spLocks noGrp="1"/>
          </p:cNvSpPr>
          <p:nvPr>
            <p:ph type="dt" sz="half" idx="10"/>
          </p:nvPr>
        </p:nvSpPr>
        <p:spPr/>
        <p:txBody>
          <a:bodyPr/>
          <a:lstStyle/>
          <a:p>
            <a:fld id="{39108B64-2588-42CE-A7B2-AF995E39CCC2}" type="datetimeFigureOut">
              <a:rPr lang="en-US" smtClean="0"/>
              <a:t>9/24/2021</a:t>
            </a:fld>
            <a:endParaRPr lang="en-US"/>
          </a:p>
        </p:txBody>
      </p:sp>
      <p:sp>
        <p:nvSpPr>
          <p:cNvPr id="6" name="Footer Placeholder 5">
            <a:extLst>
              <a:ext uri="{FF2B5EF4-FFF2-40B4-BE49-F238E27FC236}">
                <a16:creationId xmlns:a16="http://schemas.microsoft.com/office/drawing/2014/main" id="{588B1050-E9F3-4BC0-9A09-7F59591BA2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AFFAF6-8C2E-4FC2-9B87-D7863A8AF93A}"/>
              </a:ext>
            </a:extLst>
          </p:cNvPr>
          <p:cNvSpPr>
            <a:spLocks noGrp="1"/>
          </p:cNvSpPr>
          <p:nvPr>
            <p:ph type="sldNum" sz="quarter" idx="12"/>
          </p:nvPr>
        </p:nvSpPr>
        <p:spPr/>
        <p:txBody>
          <a:bodyPr/>
          <a:lstStyle/>
          <a:p>
            <a:fld id="{CD9A1244-EB5D-4EA4-B5CF-3EFD604A04FC}" type="slidenum">
              <a:rPr lang="en-US" smtClean="0"/>
              <a:t>‹#›</a:t>
            </a:fld>
            <a:endParaRPr lang="en-US"/>
          </a:p>
        </p:txBody>
      </p:sp>
    </p:spTree>
    <p:extLst>
      <p:ext uri="{BB962C8B-B14F-4D97-AF65-F5344CB8AC3E}">
        <p14:creationId xmlns:p14="http://schemas.microsoft.com/office/powerpoint/2010/main" val="13749054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F950A-B31C-4788-A78D-45C255651A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182CBBE-57DD-429E-A5B2-A2E3D78FCB0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6820FE9-93ED-46ED-94F2-D7F4AB8815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220C8D-1ADE-419E-BADD-990A719863E4}"/>
              </a:ext>
            </a:extLst>
          </p:cNvPr>
          <p:cNvSpPr>
            <a:spLocks noGrp="1"/>
          </p:cNvSpPr>
          <p:nvPr>
            <p:ph type="dt" sz="half" idx="10"/>
          </p:nvPr>
        </p:nvSpPr>
        <p:spPr/>
        <p:txBody>
          <a:bodyPr/>
          <a:lstStyle/>
          <a:p>
            <a:fld id="{39108B64-2588-42CE-A7B2-AF995E39CCC2}" type="datetimeFigureOut">
              <a:rPr lang="en-US" smtClean="0"/>
              <a:t>9/24/2021</a:t>
            </a:fld>
            <a:endParaRPr lang="en-US"/>
          </a:p>
        </p:txBody>
      </p:sp>
      <p:sp>
        <p:nvSpPr>
          <p:cNvPr id="6" name="Footer Placeholder 5">
            <a:extLst>
              <a:ext uri="{FF2B5EF4-FFF2-40B4-BE49-F238E27FC236}">
                <a16:creationId xmlns:a16="http://schemas.microsoft.com/office/drawing/2014/main" id="{FC1D6C3B-F7E3-4DAE-8D65-B7F6E4683C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5C98CE-6DA6-4210-8DCD-8561CF3A975E}"/>
              </a:ext>
            </a:extLst>
          </p:cNvPr>
          <p:cNvSpPr>
            <a:spLocks noGrp="1"/>
          </p:cNvSpPr>
          <p:nvPr>
            <p:ph type="sldNum" sz="quarter" idx="12"/>
          </p:nvPr>
        </p:nvSpPr>
        <p:spPr/>
        <p:txBody>
          <a:bodyPr/>
          <a:lstStyle/>
          <a:p>
            <a:fld id="{CD9A1244-EB5D-4EA4-B5CF-3EFD604A04FC}" type="slidenum">
              <a:rPr lang="en-US" smtClean="0"/>
              <a:t>‹#›</a:t>
            </a:fld>
            <a:endParaRPr lang="en-US"/>
          </a:p>
        </p:txBody>
      </p:sp>
    </p:spTree>
    <p:extLst>
      <p:ext uri="{BB962C8B-B14F-4D97-AF65-F5344CB8AC3E}">
        <p14:creationId xmlns:p14="http://schemas.microsoft.com/office/powerpoint/2010/main" val="15287041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8DEE068-ED4A-4FE1-9435-C3868CB8A1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47D07B5-BBDE-4207-B233-8DF4134FF21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C7CD5D-84F6-4152-B597-B58AFF96ECF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108B64-2588-42CE-A7B2-AF995E39CCC2}" type="datetimeFigureOut">
              <a:rPr lang="en-US" smtClean="0"/>
              <a:t>9/24/2021</a:t>
            </a:fld>
            <a:endParaRPr lang="en-US"/>
          </a:p>
        </p:txBody>
      </p:sp>
      <p:sp>
        <p:nvSpPr>
          <p:cNvPr id="5" name="Footer Placeholder 4">
            <a:extLst>
              <a:ext uri="{FF2B5EF4-FFF2-40B4-BE49-F238E27FC236}">
                <a16:creationId xmlns:a16="http://schemas.microsoft.com/office/drawing/2014/main" id="{1D5E68E1-1F3D-4B6A-B738-656DC55606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BC76599-76FC-479A-8F80-61F6FAE7E3A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D9A1244-EB5D-4EA4-B5CF-3EFD604A04FC}" type="slidenum">
              <a:rPr lang="en-US" smtClean="0"/>
              <a:t>‹#›</a:t>
            </a:fld>
            <a:endParaRPr lang="en-US"/>
          </a:p>
        </p:txBody>
      </p:sp>
    </p:spTree>
    <p:extLst>
      <p:ext uri="{BB962C8B-B14F-4D97-AF65-F5344CB8AC3E}">
        <p14:creationId xmlns:p14="http://schemas.microsoft.com/office/powerpoint/2010/main" val="1234336086"/>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2.m4a"/><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1.png"/><Relationship Id="rId5" Type="http://schemas.openxmlformats.org/officeDocument/2006/relationships/slideLayout" Target="../slideLayouts/slideLayout1.xml"/><Relationship Id="rId4" Type="http://schemas.openxmlformats.org/officeDocument/2006/relationships/audio" Target="../media/media2.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3.mp3"/><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3.mp3"/><Relationship Id="rId1" Type="http://schemas.openxmlformats.org/officeDocument/2006/relationships/audio" Target="NULL" TargetMode="Externa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3.mp3"/><Relationship Id="rId1" Type="http://schemas.openxmlformats.org/officeDocument/2006/relationships/audio" Target="NULL" TargetMode="Externa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microsoft.com/office/2007/relationships/media" Target="../media/media4.m4a"/><Relationship Id="rId7" Type="http://schemas.openxmlformats.org/officeDocument/2006/relationships/image" Target="../media/image1.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slideLayout" Target="../slideLayouts/slideLayout2.xml"/><Relationship Id="rId4" Type="http://schemas.openxmlformats.org/officeDocument/2006/relationships/audio" Target="../media/media4.m4a"/></Relationships>
</file>

<file path=ppt/slides/_rels/slide3.xml.rels><?xml version="1.0" encoding="UTF-8" standalone="yes"?>
<Relationships xmlns="http://schemas.openxmlformats.org/package/2006/relationships"><Relationship Id="rId8" Type="http://schemas.openxmlformats.org/officeDocument/2006/relationships/audio" Target="../media/media8.m4a"/><Relationship Id="rId3" Type="http://schemas.microsoft.com/office/2007/relationships/media" Target="../media/media6.m4a"/><Relationship Id="rId7" Type="http://schemas.microsoft.com/office/2007/relationships/media" Target="../media/media8.m4a"/><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audio" Target="../media/media7.m4a"/><Relationship Id="rId5" Type="http://schemas.microsoft.com/office/2007/relationships/media" Target="../media/media7.m4a"/><Relationship Id="rId10" Type="http://schemas.openxmlformats.org/officeDocument/2006/relationships/image" Target="../media/image1.png"/><Relationship Id="rId4" Type="http://schemas.openxmlformats.org/officeDocument/2006/relationships/audio" Target="../media/media6.m4a"/><Relationship Id="rId9"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9.mp3"/><Relationship Id="rId1" Type="http://schemas.openxmlformats.org/officeDocument/2006/relationships/audio" Target="NULL" TargetMode="External"/><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9.mp3"/><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microsoft.com/office/2007/relationships/media" Target="../media/media10.mp3"/><Relationship Id="rId2" Type="http://schemas.microsoft.com/office/2007/relationships/media" Target="../media/media9.mp3"/><Relationship Id="rId1" Type="http://schemas.openxmlformats.org/officeDocument/2006/relationships/audio" Target="NULL" TargetMode="External"/><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10.mp3"/></Relationships>
</file>

<file path=ppt/slides/_rels/slide7.xml.rels><?xml version="1.0" encoding="UTF-8" standalone="yes"?>
<Relationships xmlns="http://schemas.openxmlformats.org/package/2006/relationships"><Relationship Id="rId3" Type="http://schemas.microsoft.com/office/2007/relationships/media" Target="../media/media12.m4a"/><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12.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3.mp3"/><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3.mp3"/><Relationship Id="rId1" Type="http://schemas.openxmlformats.org/officeDocument/2006/relationships/audio" Target="NULL" TargetMode="External"/><Relationship Id="rId5" Type="http://schemas.openxmlformats.org/officeDocument/2006/relationships/image" Target="../media/image1.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609FDBD-73F8-4D90-BC78-5513C4569CFE}"/>
              </a:ext>
            </a:extLst>
          </p:cNvPr>
          <p:cNvSpPr txBox="1"/>
          <p:nvPr/>
        </p:nvSpPr>
        <p:spPr>
          <a:xfrm>
            <a:off x="0" y="1228005"/>
            <a:ext cx="12192000" cy="3785652"/>
          </a:xfrm>
          <a:prstGeom prst="rect">
            <a:avLst/>
          </a:prstGeom>
          <a:noFill/>
        </p:spPr>
        <p:txBody>
          <a:bodyPr wrap="square">
            <a:spAutoFit/>
          </a:bodyPr>
          <a:lstStyle/>
          <a:p>
            <a:r>
              <a:rPr lang="en-US" sz="4800" b="1">
                <a:solidFill>
                  <a:schemeClr val="tx1">
                    <a:lumMod val="95000"/>
                    <a:lumOff val="5000"/>
                  </a:schemeClr>
                </a:solidFill>
                <a:latin typeface="Arial Rounded MT Bold" panose="020F0704030504030204" pitchFamily="34" charset="0"/>
              </a:rPr>
              <a:t>Code-Switching Patterns Can Be an Effective Route to Improve Performance of Downstream NLP Applications: A Case Study of Humour, Sarcasm and Hate Speech Detection</a:t>
            </a:r>
            <a:endParaRPr lang="en-US" sz="4800">
              <a:solidFill>
                <a:schemeClr val="tx1">
                  <a:lumMod val="95000"/>
                  <a:lumOff val="5000"/>
                </a:schemeClr>
              </a:solidFill>
              <a:latin typeface="Arial Rounded MT Bold" panose="020F0704030504030204" pitchFamily="34" charset="0"/>
            </a:endParaRPr>
          </a:p>
        </p:txBody>
      </p:sp>
      <p:sp>
        <p:nvSpPr>
          <p:cNvPr id="9" name="TextBox 8">
            <a:extLst>
              <a:ext uri="{FF2B5EF4-FFF2-40B4-BE49-F238E27FC236}">
                <a16:creationId xmlns:a16="http://schemas.microsoft.com/office/drawing/2014/main" id="{9094C81A-B803-415B-859A-4D6572A232AC}"/>
              </a:ext>
            </a:extLst>
          </p:cNvPr>
          <p:cNvSpPr txBox="1"/>
          <p:nvPr/>
        </p:nvSpPr>
        <p:spPr>
          <a:xfrm>
            <a:off x="0" y="6488668"/>
            <a:ext cx="12192000" cy="369332"/>
          </a:xfrm>
          <a:prstGeom prst="rect">
            <a:avLst/>
          </a:prstGeom>
          <a:noFill/>
        </p:spPr>
        <p:txBody>
          <a:bodyPr wrap="square">
            <a:spAutoFit/>
          </a:bodyPr>
          <a:lstStyle/>
          <a:p>
            <a:pPr algn="ctr"/>
            <a:r>
              <a:rPr lang="en-US">
                <a:solidFill>
                  <a:schemeClr val="tx1">
                    <a:lumMod val="75000"/>
                    <a:lumOff val="25000"/>
                  </a:schemeClr>
                </a:solidFill>
                <a:latin typeface="Arial Rounded MT Bold" panose="020F0704030504030204" pitchFamily="34" charset="0"/>
              </a:rPr>
              <a:t>Proceedings of the 58th Annual Meeting of the Association for Computational Linguistics</a:t>
            </a:r>
          </a:p>
        </p:txBody>
      </p:sp>
      <p:sp>
        <p:nvSpPr>
          <p:cNvPr id="10" name="TextBox 9">
            <a:extLst>
              <a:ext uri="{FF2B5EF4-FFF2-40B4-BE49-F238E27FC236}">
                <a16:creationId xmlns:a16="http://schemas.microsoft.com/office/drawing/2014/main" id="{2A043E7E-C9B9-4152-95ED-4B28DC570B10}"/>
              </a:ext>
            </a:extLst>
          </p:cNvPr>
          <p:cNvSpPr txBox="1"/>
          <p:nvPr/>
        </p:nvSpPr>
        <p:spPr>
          <a:xfrm>
            <a:off x="5278101" y="412818"/>
            <a:ext cx="1294421" cy="369332"/>
          </a:xfrm>
          <a:prstGeom prst="rect">
            <a:avLst/>
          </a:prstGeom>
          <a:noFill/>
        </p:spPr>
        <p:txBody>
          <a:bodyPr wrap="square">
            <a:spAutoFit/>
          </a:bodyPr>
          <a:lstStyle/>
          <a:p>
            <a:pPr algn="r"/>
            <a:r>
              <a:rPr lang="en-US">
                <a:solidFill>
                  <a:schemeClr val="bg2">
                    <a:lumMod val="50000"/>
                  </a:schemeClr>
                </a:solidFill>
                <a:latin typeface="Arial Rounded MT Bold" panose="020F0704030504030204" pitchFamily="34" charset="0"/>
              </a:rPr>
              <a:t>Group 05</a:t>
            </a:r>
          </a:p>
        </p:txBody>
      </p:sp>
      <p:sp>
        <p:nvSpPr>
          <p:cNvPr id="11" name="TextBox 10">
            <a:extLst>
              <a:ext uri="{FF2B5EF4-FFF2-40B4-BE49-F238E27FC236}">
                <a16:creationId xmlns:a16="http://schemas.microsoft.com/office/drawing/2014/main" id="{A4AF3EA3-8234-4E07-B9E8-D923499F6DA1}"/>
              </a:ext>
            </a:extLst>
          </p:cNvPr>
          <p:cNvSpPr txBox="1"/>
          <p:nvPr/>
        </p:nvSpPr>
        <p:spPr>
          <a:xfrm>
            <a:off x="6656832" y="135819"/>
            <a:ext cx="5535169" cy="923330"/>
          </a:xfrm>
          <a:prstGeom prst="rect">
            <a:avLst/>
          </a:prstGeom>
          <a:noFill/>
        </p:spPr>
        <p:txBody>
          <a:bodyPr wrap="square">
            <a:spAutoFit/>
          </a:bodyPr>
          <a:lstStyle/>
          <a:p>
            <a:r>
              <a:rPr lang="en-US">
                <a:solidFill>
                  <a:schemeClr val="bg2">
                    <a:lumMod val="50000"/>
                  </a:schemeClr>
                </a:solidFill>
                <a:latin typeface="Arial Rounded MT Bold" panose="020F0704030504030204" pitchFamily="34" charset="0"/>
              </a:rPr>
              <a:t>21141017	Md Shahriyar Hossain</a:t>
            </a:r>
          </a:p>
          <a:p>
            <a:r>
              <a:rPr lang="en-US">
                <a:solidFill>
                  <a:schemeClr val="bg2">
                    <a:lumMod val="50000"/>
                  </a:schemeClr>
                </a:solidFill>
                <a:latin typeface="Arial Rounded MT Bold" panose="020F0704030504030204" pitchFamily="34" charset="0"/>
              </a:rPr>
              <a:t>21341031	Mohammed Julfikar Ali Mahbub</a:t>
            </a:r>
          </a:p>
          <a:p>
            <a:r>
              <a:rPr lang="en-US">
                <a:solidFill>
                  <a:schemeClr val="bg2">
                    <a:lumMod val="50000"/>
                  </a:schemeClr>
                </a:solidFill>
                <a:latin typeface="Arial Rounded MT Bold" panose="020F0704030504030204" pitchFamily="34" charset="0"/>
              </a:rPr>
              <a:t>21341049	G M Sohanur Rahman</a:t>
            </a:r>
          </a:p>
        </p:txBody>
      </p:sp>
      <p:cxnSp>
        <p:nvCxnSpPr>
          <p:cNvPr id="12" name="Straight Connector 11">
            <a:extLst>
              <a:ext uri="{FF2B5EF4-FFF2-40B4-BE49-F238E27FC236}">
                <a16:creationId xmlns:a16="http://schemas.microsoft.com/office/drawing/2014/main" id="{1210738F-0242-476E-8F25-0F88B80187F2}"/>
              </a:ext>
            </a:extLst>
          </p:cNvPr>
          <p:cNvCxnSpPr>
            <a:cxnSpLocks/>
          </p:cNvCxnSpPr>
          <p:nvPr/>
        </p:nvCxnSpPr>
        <p:spPr>
          <a:xfrm>
            <a:off x="6620256" y="-2978"/>
            <a:ext cx="0" cy="1200925"/>
          </a:xfrm>
          <a:prstGeom prst="line">
            <a:avLst/>
          </a:prstGeom>
          <a:ln w="9525">
            <a:solidFill>
              <a:srgbClr val="FF0000"/>
            </a:solidFill>
          </a:ln>
        </p:spPr>
        <p:style>
          <a:lnRef idx="1">
            <a:schemeClr val="accent1"/>
          </a:lnRef>
          <a:fillRef idx="0">
            <a:schemeClr val="accent1"/>
          </a:fillRef>
          <a:effectRef idx="0">
            <a:schemeClr val="accent1"/>
          </a:effectRef>
          <a:fontRef idx="minor">
            <a:schemeClr val="tx1"/>
          </a:fontRef>
        </p:style>
      </p:cxnSp>
      <p:graphicFrame>
        <p:nvGraphicFramePr>
          <p:cNvPr id="16" name="Table 16">
            <a:extLst>
              <a:ext uri="{FF2B5EF4-FFF2-40B4-BE49-F238E27FC236}">
                <a16:creationId xmlns:a16="http://schemas.microsoft.com/office/drawing/2014/main" id="{C886F8B2-078D-4353-BEEA-8DB66F99A7D9}"/>
              </a:ext>
            </a:extLst>
          </p:cNvPr>
          <p:cNvGraphicFramePr>
            <a:graphicFrameLocks noGrp="1"/>
          </p:cNvGraphicFramePr>
          <p:nvPr>
            <p:extLst>
              <p:ext uri="{D42A27DB-BD31-4B8C-83A1-F6EECF244321}">
                <p14:modId xmlns:p14="http://schemas.microsoft.com/office/powerpoint/2010/main" val="3696369189"/>
              </p:ext>
            </p:extLst>
          </p:nvPr>
        </p:nvGraphicFramePr>
        <p:xfrm>
          <a:off x="72660" y="5043715"/>
          <a:ext cx="12046680" cy="944880"/>
        </p:xfrm>
        <a:graphic>
          <a:graphicData uri="http://schemas.openxmlformats.org/drawingml/2006/table">
            <a:tbl>
              <a:tblPr firstRow="1" bandRow="1">
                <a:tableStyleId>{5C22544A-7EE6-4342-B048-85BDC9FD1C3A}</a:tableStyleId>
              </a:tblPr>
              <a:tblGrid>
                <a:gridCol w="2409336">
                  <a:extLst>
                    <a:ext uri="{9D8B030D-6E8A-4147-A177-3AD203B41FA5}">
                      <a16:colId xmlns:a16="http://schemas.microsoft.com/office/drawing/2014/main" val="1929832694"/>
                    </a:ext>
                  </a:extLst>
                </a:gridCol>
                <a:gridCol w="2409336">
                  <a:extLst>
                    <a:ext uri="{9D8B030D-6E8A-4147-A177-3AD203B41FA5}">
                      <a16:colId xmlns:a16="http://schemas.microsoft.com/office/drawing/2014/main" val="1262845216"/>
                    </a:ext>
                  </a:extLst>
                </a:gridCol>
                <a:gridCol w="2409336">
                  <a:extLst>
                    <a:ext uri="{9D8B030D-6E8A-4147-A177-3AD203B41FA5}">
                      <a16:colId xmlns:a16="http://schemas.microsoft.com/office/drawing/2014/main" val="2622070856"/>
                    </a:ext>
                  </a:extLst>
                </a:gridCol>
                <a:gridCol w="2409336">
                  <a:extLst>
                    <a:ext uri="{9D8B030D-6E8A-4147-A177-3AD203B41FA5}">
                      <a16:colId xmlns:a16="http://schemas.microsoft.com/office/drawing/2014/main" val="3911509154"/>
                    </a:ext>
                  </a:extLst>
                </a:gridCol>
                <a:gridCol w="2409336">
                  <a:extLst>
                    <a:ext uri="{9D8B030D-6E8A-4147-A177-3AD203B41FA5}">
                      <a16:colId xmlns:a16="http://schemas.microsoft.com/office/drawing/2014/main" val="3753753451"/>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a:solidFill>
                            <a:srgbClr val="FFC000"/>
                          </a:solidFill>
                          <a:latin typeface="Arial Rounded MT Bold" panose="020F0704030504030204" pitchFamily="34" charset="0"/>
                        </a:rPr>
                        <a:t>Srijan Bansal</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a:solidFill>
                            <a:srgbClr val="00B050"/>
                          </a:solidFill>
                          <a:latin typeface="Arial Rounded MT Bold" panose="020F0704030504030204" pitchFamily="34" charset="0"/>
                        </a:rPr>
                        <a:t>Garimella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a:solidFill>
                            <a:srgbClr val="00B050"/>
                          </a:solidFill>
                          <a:latin typeface="Arial Rounded MT Bold" panose="020F0704030504030204" pitchFamily="34" charset="0"/>
                        </a:rPr>
                        <a:t>Vishal</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a:solidFill>
                            <a:srgbClr val="00B0F0"/>
                          </a:solidFill>
                          <a:latin typeface="Arial Rounded MT Bold" panose="020F0704030504030204" pitchFamily="34" charset="0"/>
                        </a:rPr>
                        <a:t>Ayush Suhane</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a:solidFill>
                            <a:schemeClr val="accent2">
                              <a:lumMod val="75000"/>
                            </a:schemeClr>
                          </a:solidFill>
                          <a:latin typeface="Arial Rounded MT Bold" panose="020F0704030504030204" pitchFamily="34" charset="0"/>
                        </a:rPr>
                        <a:t>Jasabanta Patro</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a:solidFill>
                            <a:srgbClr val="FF0000"/>
                          </a:solidFill>
                          <a:latin typeface="Arial Rounded MT Bold" panose="020F0704030504030204" pitchFamily="34" charset="0"/>
                        </a:rPr>
                        <a:t>Animesh Mukherjee</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727363634"/>
                  </a:ext>
                </a:extLst>
              </a:tr>
            </a:tbl>
          </a:graphicData>
        </a:graphic>
      </p:graphicFrame>
      <p:pic>
        <p:nvPicPr>
          <p:cNvPr id="2" name="A1.1">
            <a:hlinkClick r:id="" action="ppaction://media"/>
            <a:extLst>
              <a:ext uri="{FF2B5EF4-FFF2-40B4-BE49-F238E27FC236}">
                <a16:creationId xmlns:a16="http://schemas.microsoft.com/office/drawing/2014/main" id="{B18D0E97-D9E5-4251-9BD5-ADD8A2730AE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63563" y="368369"/>
            <a:ext cx="609600" cy="609600"/>
          </a:xfrm>
          <a:prstGeom prst="rect">
            <a:avLst/>
          </a:prstGeom>
        </p:spPr>
      </p:pic>
      <p:pic>
        <p:nvPicPr>
          <p:cNvPr id="3" name="A1.2">
            <a:hlinkClick r:id="" action="ppaction://media"/>
            <a:extLst>
              <a:ext uri="{FF2B5EF4-FFF2-40B4-BE49-F238E27FC236}">
                <a16:creationId xmlns:a16="http://schemas.microsoft.com/office/drawing/2014/main" id="{C9F60401-D14E-4171-8352-FFFF1E6E25E1}"/>
              </a:ext>
            </a:extLst>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2858558" y="368369"/>
            <a:ext cx="609600" cy="609600"/>
          </a:xfrm>
          <a:prstGeom prst="rect">
            <a:avLst/>
          </a:prstGeom>
        </p:spPr>
      </p:pic>
    </p:spTree>
    <p:extLst>
      <p:ext uri="{BB962C8B-B14F-4D97-AF65-F5344CB8AC3E}">
        <p14:creationId xmlns:p14="http://schemas.microsoft.com/office/powerpoint/2010/main" val="19714142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693" fill="hold"/>
                                        <p:tgtEl>
                                          <p:spTgt spid="2"/>
                                        </p:tgtEl>
                                      </p:cBhvr>
                                    </p:cmd>
                                  </p:childTnLst>
                                </p:cTn>
                              </p:par>
                              <p:par>
                                <p:cTn id="7" presetID="42" presetClass="entr" presetSubtype="0" fill="hold" grpId="0" nodeType="withEffect">
                                  <p:stCondLst>
                                    <p:cond delay="600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1750"/>
                                        <p:tgtEl>
                                          <p:spTgt spid="4"/>
                                        </p:tgtEl>
                                      </p:cBhvr>
                                    </p:animEffect>
                                    <p:anim calcmode="lin" valueType="num">
                                      <p:cBhvr>
                                        <p:cTn id="10" dur="1750" fill="hold"/>
                                        <p:tgtEl>
                                          <p:spTgt spid="4"/>
                                        </p:tgtEl>
                                        <p:attrNameLst>
                                          <p:attrName>ppt_x</p:attrName>
                                        </p:attrNameLst>
                                      </p:cBhvr>
                                      <p:tavLst>
                                        <p:tav tm="0">
                                          <p:val>
                                            <p:strVal val="#ppt_x"/>
                                          </p:val>
                                        </p:tav>
                                        <p:tav tm="100000">
                                          <p:val>
                                            <p:strVal val="#ppt_x"/>
                                          </p:val>
                                        </p:tav>
                                      </p:tavLst>
                                    </p:anim>
                                    <p:anim calcmode="lin" valueType="num">
                                      <p:cBhvr>
                                        <p:cTn id="11" dur="1750" fill="hold"/>
                                        <p:tgtEl>
                                          <p:spTgt spid="4"/>
                                        </p:tgtEl>
                                        <p:attrNameLst>
                                          <p:attrName>ppt_y</p:attrName>
                                        </p:attrNameLst>
                                      </p:cBhvr>
                                      <p:tavLst>
                                        <p:tav tm="0">
                                          <p:val>
                                            <p:strVal val="#ppt_y+.1"/>
                                          </p:val>
                                        </p:tav>
                                        <p:tav tm="100000">
                                          <p:val>
                                            <p:strVal val="#ppt_y"/>
                                          </p:val>
                                        </p:tav>
                                      </p:tavLst>
                                    </p:anim>
                                  </p:childTnLst>
                                </p:cTn>
                              </p:par>
                              <p:par>
                                <p:cTn id="12" presetID="10" presetClass="entr" presetSubtype="0" fill="hold" grpId="0" nodeType="withEffect">
                                  <p:stCondLst>
                                    <p:cond delay="1470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childTnLst>
                                </p:cTn>
                              </p:par>
                              <p:par>
                                <p:cTn id="15" presetID="22" presetClass="entr" presetSubtype="8" fill="hold" nodeType="withEffect">
                                  <p:stCondLst>
                                    <p:cond delay="19800"/>
                                  </p:stCondLst>
                                  <p:childTnLst>
                                    <p:set>
                                      <p:cBhvr>
                                        <p:cTn id="16" dur="1" fill="hold">
                                          <p:stCondLst>
                                            <p:cond delay="0"/>
                                          </p:stCondLst>
                                        </p:cTn>
                                        <p:tgtEl>
                                          <p:spTgt spid="16"/>
                                        </p:tgtEl>
                                        <p:attrNameLst>
                                          <p:attrName>style.visibility</p:attrName>
                                        </p:attrNameLst>
                                      </p:cBhvr>
                                      <p:to>
                                        <p:strVal val="visible"/>
                                      </p:to>
                                    </p:set>
                                    <p:animEffect transition="in" filter="wipe(left)">
                                      <p:cBhvr>
                                        <p:cTn id="17" dur="5660"/>
                                        <p:tgtEl>
                                          <p:spTgt spid="16"/>
                                        </p:tgtEl>
                                      </p:cBhvr>
                                    </p:animEffect>
                                  </p:childTnLst>
                                </p:cTn>
                              </p:par>
                            </p:childTnLst>
                          </p:cTn>
                        </p:par>
                        <p:par>
                          <p:cTn id="18" fill="hold">
                            <p:stCondLst>
                              <p:cond delay="25693"/>
                            </p:stCondLst>
                            <p:childTnLst>
                              <p:par>
                                <p:cTn id="19" presetID="1" presetClass="mediacall" presetSubtype="0" fill="hold" nodeType="afterEffect">
                                  <p:stCondLst>
                                    <p:cond delay="0"/>
                                  </p:stCondLst>
                                  <p:childTnLst>
                                    <p:cmd type="call" cmd="playFrom(0.0)">
                                      <p:cBhvr>
                                        <p:cTn id="20" dur="11370" fill="hold"/>
                                        <p:tgtEl>
                                          <p:spTgt spid="3"/>
                                        </p:tgtEl>
                                      </p:cBhvr>
                                    </p:cmd>
                                  </p:childTnLst>
                                </p:cTn>
                              </p:par>
                              <p:par>
                                <p:cTn id="21" presetID="10" presetClass="entr" presetSubtype="0" fill="hold" nodeType="withEffect">
                                  <p:stCondLst>
                                    <p:cond delay="1300"/>
                                  </p:stCondLst>
                                  <p:childTnLst>
                                    <p:set>
                                      <p:cBhvr>
                                        <p:cTn id="22" dur="1" fill="hold">
                                          <p:stCondLst>
                                            <p:cond delay="0"/>
                                          </p:stCondLst>
                                        </p:cTn>
                                        <p:tgtEl>
                                          <p:spTgt spid="11">
                                            <p:txEl>
                                              <p:pRg st="1" end="1"/>
                                            </p:txEl>
                                          </p:spTgt>
                                        </p:tgtEl>
                                        <p:attrNameLst>
                                          <p:attrName>style.visibility</p:attrName>
                                        </p:attrNameLst>
                                      </p:cBhvr>
                                      <p:to>
                                        <p:strVal val="visible"/>
                                      </p:to>
                                    </p:set>
                                    <p:animEffect transition="in" filter="fade">
                                      <p:cBhvr>
                                        <p:cTn id="23" dur="500"/>
                                        <p:tgtEl>
                                          <p:spTgt spid="11">
                                            <p:txEl>
                                              <p:pRg st="1" end="1"/>
                                            </p:txEl>
                                          </p:spTgt>
                                        </p:tgtEl>
                                      </p:cBhvr>
                                    </p:animEffect>
                                  </p:childTnLst>
                                </p:cTn>
                              </p:par>
                              <p:par>
                                <p:cTn id="24" presetID="10" presetClass="entr" presetSubtype="0" fill="hold" grpId="0" nodeType="withEffect">
                                  <p:stCondLst>
                                    <p:cond delay="400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par>
                                <p:cTn id="27" presetID="10" presetClass="entr" presetSubtype="0" fill="hold" nodeType="withEffect">
                                  <p:stCondLst>
                                    <p:cond delay="400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500"/>
                                        <p:tgtEl>
                                          <p:spTgt spid="12"/>
                                        </p:tgtEl>
                                      </p:cBhvr>
                                    </p:animEffect>
                                  </p:childTnLst>
                                </p:cTn>
                              </p:par>
                              <p:par>
                                <p:cTn id="30" presetID="42" presetClass="entr" presetSubtype="0" fill="hold" nodeType="withEffect">
                                  <p:stCondLst>
                                    <p:cond delay="5200"/>
                                  </p:stCondLst>
                                  <p:childTnLst>
                                    <p:set>
                                      <p:cBhvr>
                                        <p:cTn id="31" dur="1" fill="hold">
                                          <p:stCondLst>
                                            <p:cond delay="0"/>
                                          </p:stCondLst>
                                        </p:cTn>
                                        <p:tgtEl>
                                          <p:spTgt spid="11">
                                            <p:txEl>
                                              <p:pRg st="2" end="2"/>
                                            </p:txEl>
                                          </p:spTgt>
                                        </p:tgtEl>
                                        <p:attrNameLst>
                                          <p:attrName>style.visibility</p:attrName>
                                        </p:attrNameLst>
                                      </p:cBhvr>
                                      <p:to>
                                        <p:strVal val="visible"/>
                                      </p:to>
                                    </p:set>
                                    <p:animEffect transition="in" filter="fade">
                                      <p:cBhvr>
                                        <p:cTn id="32" dur="1000"/>
                                        <p:tgtEl>
                                          <p:spTgt spid="11">
                                            <p:txEl>
                                              <p:pRg st="2" end="2"/>
                                            </p:txEl>
                                          </p:spTgt>
                                        </p:tgtEl>
                                      </p:cBhvr>
                                    </p:animEffect>
                                    <p:anim calcmode="lin" valueType="num">
                                      <p:cBhvr>
                                        <p:cTn id="33" dur="1000" fill="hold"/>
                                        <p:tgtEl>
                                          <p:spTgt spid="11">
                                            <p:txEl>
                                              <p:pRg st="2" end="2"/>
                                            </p:txEl>
                                          </p:spTgt>
                                        </p:tgtEl>
                                        <p:attrNameLst>
                                          <p:attrName>ppt_x</p:attrName>
                                        </p:attrNameLst>
                                      </p:cBhvr>
                                      <p:tavLst>
                                        <p:tav tm="0">
                                          <p:val>
                                            <p:strVal val="#ppt_x"/>
                                          </p:val>
                                        </p:tav>
                                        <p:tav tm="100000">
                                          <p:val>
                                            <p:strVal val="#ppt_x"/>
                                          </p:val>
                                        </p:tav>
                                      </p:tavLst>
                                    </p:anim>
                                    <p:anim calcmode="lin" valueType="num">
                                      <p:cBhvr>
                                        <p:cTn id="34" dur="1000" fill="hold"/>
                                        <p:tgtEl>
                                          <p:spTgt spid="11">
                                            <p:txEl>
                                              <p:pRg st="2" end="2"/>
                                            </p:txEl>
                                          </p:spTgt>
                                        </p:tgtEl>
                                        <p:attrNameLst>
                                          <p:attrName>ppt_y</p:attrName>
                                        </p:attrNameLst>
                                      </p:cBhvr>
                                      <p:tavLst>
                                        <p:tav tm="0">
                                          <p:val>
                                            <p:strVal val="#ppt_y+.1"/>
                                          </p:val>
                                        </p:tav>
                                        <p:tav tm="100000">
                                          <p:val>
                                            <p:strVal val="#ppt_y"/>
                                          </p:val>
                                        </p:tav>
                                      </p:tavLst>
                                    </p:anim>
                                  </p:childTnLst>
                                </p:cTn>
                              </p:par>
                              <p:par>
                                <p:cTn id="35" presetID="47" presetClass="entr" presetSubtype="0" fill="hold" nodeType="withEffect">
                                  <p:stCondLst>
                                    <p:cond delay="6400"/>
                                  </p:stCondLst>
                                  <p:childTnLst>
                                    <p:set>
                                      <p:cBhvr>
                                        <p:cTn id="36" dur="1" fill="hold">
                                          <p:stCondLst>
                                            <p:cond delay="0"/>
                                          </p:stCondLst>
                                        </p:cTn>
                                        <p:tgtEl>
                                          <p:spTgt spid="11">
                                            <p:txEl>
                                              <p:pRg st="0" end="0"/>
                                            </p:txEl>
                                          </p:spTgt>
                                        </p:tgtEl>
                                        <p:attrNameLst>
                                          <p:attrName>style.visibility</p:attrName>
                                        </p:attrNameLst>
                                      </p:cBhvr>
                                      <p:to>
                                        <p:strVal val="visible"/>
                                      </p:to>
                                    </p:set>
                                    <p:animEffect transition="in" filter="fade">
                                      <p:cBhvr>
                                        <p:cTn id="37" dur="1000"/>
                                        <p:tgtEl>
                                          <p:spTgt spid="11">
                                            <p:txEl>
                                              <p:pRg st="0" end="0"/>
                                            </p:txEl>
                                          </p:spTgt>
                                        </p:tgtEl>
                                      </p:cBhvr>
                                    </p:animEffect>
                                    <p:anim calcmode="lin" valueType="num">
                                      <p:cBhvr>
                                        <p:cTn id="38"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39"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40" fill="hold" display="0">
                  <p:stCondLst>
                    <p:cond delay="indefinite"/>
                  </p:stCondLst>
                  <p:endCondLst>
                    <p:cond evt="onStopAudio" delay="0">
                      <p:tgtEl>
                        <p:sldTgt/>
                      </p:tgtEl>
                    </p:cond>
                  </p:endCondLst>
                </p:cTn>
                <p:tgtEl>
                  <p:spTgt spid="2"/>
                </p:tgtEl>
              </p:cMediaNode>
            </p:audio>
            <p:audio>
              <p:cMediaNode vol="100000" showWhenStopped="0">
                <p:cTn id="41" fill="hold" display="0">
                  <p:stCondLst>
                    <p:cond delay="indefinite"/>
                  </p:stCondLst>
                  <p:endCondLst>
                    <p:cond evt="onStopAudio" delay="0">
                      <p:tgtEl>
                        <p:sldTgt/>
                      </p:tgtEl>
                    </p:cond>
                  </p:endCondLst>
                </p:cTn>
                <p:tgtEl>
                  <p:spTgt spid="3"/>
                </p:tgtEl>
              </p:cMediaNode>
            </p:audio>
          </p:childTnLst>
        </p:cTn>
      </p:par>
    </p:tnLst>
    <p:bldLst>
      <p:bldP spid="4" grpId="0"/>
      <p:bldP spid="9" grpId="0"/>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8A919298-7928-4D06-86E9-F6094CB7C99B}"/>
              </a:ext>
            </a:extLst>
          </p:cNvPr>
          <p:cNvSpPr txBox="1"/>
          <p:nvPr/>
        </p:nvSpPr>
        <p:spPr>
          <a:xfrm>
            <a:off x="0" y="8261"/>
            <a:ext cx="12192000" cy="338554"/>
          </a:xfrm>
          <a:prstGeom prst="rect">
            <a:avLst/>
          </a:prstGeom>
          <a:noFill/>
        </p:spPr>
        <p:txBody>
          <a:bodyPr wrap="square">
            <a:spAutoFit/>
          </a:bodyPr>
          <a:lstStyle/>
          <a:p>
            <a:pPr>
              <a:tabLst>
                <a:tab pos="5943600" algn="ctr"/>
                <a:tab pos="11998325" algn="r"/>
              </a:tabLst>
            </a:pPr>
            <a:r>
              <a:rPr lang="en-US" sz="1600">
                <a:solidFill>
                  <a:schemeClr val="bg2">
                    <a:lumMod val="90000"/>
                  </a:schemeClr>
                </a:solidFill>
                <a:latin typeface="Arial Rounded MT Bold" panose="020F0704030504030204" pitchFamily="34" charset="0"/>
              </a:rPr>
              <a:t>21141017	… Experiments	 Md. Shahriyar Hossain</a:t>
            </a:r>
          </a:p>
        </p:txBody>
      </p:sp>
      <p:sp>
        <p:nvSpPr>
          <p:cNvPr id="15" name="Rectangle 14">
            <a:extLst>
              <a:ext uri="{FF2B5EF4-FFF2-40B4-BE49-F238E27FC236}">
                <a16:creationId xmlns:a16="http://schemas.microsoft.com/office/drawing/2014/main" id="{3F2C6863-0BC4-4716-9707-B4A2477CE10B}"/>
              </a:ext>
            </a:extLst>
          </p:cNvPr>
          <p:cNvSpPr/>
          <p:nvPr/>
        </p:nvSpPr>
        <p:spPr>
          <a:xfrm>
            <a:off x="0" y="932422"/>
            <a:ext cx="5426110" cy="584775"/>
          </a:xfrm>
          <a:prstGeom prst="rect">
            <a:avLst/>
          </a:prstGeom>
          <a:noFill/>
        </p:spPr>
        <p:txBody>
          <a:bodyPr wrap="square" lIns="91440" tIns="45720" rIns="91440" bIns="45720">
            <a:spAutoFit/>
          </a:bodyPr>
          <a:lstStyle/>
          <a:p>
            <a:r>
              <a:rPr lang="en-US" sz="3200">
                <a:solidFill>
                  <a:srgbClr val="C00000"/>
                </a:solidFill>
                <a:latin typeface="Arial Rounded MT Bold" panose="020F0704030504030204" pitchFamily="34" charset="0"/>
              </a:rPr>
              <a:t>Experimental Setup</a:t>
            </a:r>
          </a:p>
        </p:txBody>
      </p:sp>
      <p:sp>
        <p:nvSpPr>
          <p:cNvPr id="6" name="TextBox 5">
            <a:extLst>
              <a:ext uri="{FF2B5EF4-FFF2-40B4-BE49-F238E27FC236}">
                <a16:creationId xmlns:a16="http://schemas.microsoft.com/office/drawing/2014/main" id="{A22D1DC7-4BE1-410D-BFD9-BED35C949A95}"/>
              </a:ext>
            </a:extLst>
          </p:cNvPr>
          <p:cNvSpPr txBox="1"/>
          <p:nvPr/>
        </p:nvSpPr>
        <p:spPr>
          <a:xfrm>
            <a:off x="1" y="1558850"/>
            <a:ext cx="4205234" cy="2585323"/>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For all datasets, they maintain a train-test split of 0.8-0.2 and perform 10-fold cross validation. They have obtained pretrained embeddings by training GloVe from scratch using the large code-mixed dataset (725173 tweets) and all the tweets (13278) in their three datasets.</a:t>
            </a:r>
            <a:endParaRPr lang="en-US">
              <a:solidFill>
                <a:schemeClr val="tx1">
                  <a:lumMod val="85000"/>
                  <a:lumOff val="15000"/>
                </a:schemeClr>
              </a:solidFill>
              <a:latin typeface="Arial Rounded MT Bold" panose="020F0704030504030204" pitchFamily="34" charset="0"/>
            </a:endParaRPr>
          </a:p>
        </p:txBody>
      </p:sp>
      <p:sp>
        <p:nvSpPr>
          <p:cNvPr id="7" name="Rectangle 6">
            <a:extLst>
              <a:ext uri="{FF2B5EF4-FFF2-40B4-BE49-F238E27FC236}">
                <a16:creationId xmlns:a16="http://schemas.microsoft.com/office/drawing/2014/main" id="{3AD97E2E-CD18-4895-BCCE-FD0410F5E5D4}"/>
              </a:ext>
            </a:extLst>
          </p:cNvPr>
          <p:cNvSpPr/>
          <p:nvPr/>
        </p:nvSpPr>
        <p:spPr>
          <a:xfrm>
            <a:off x="0" y="4419848"/>
            <a:ext cx="3996267" cy="584775"/>
          </a:xfrm>
          <a:prstGeom prst="rect">
            <a:avLst/>
          </a:prstGeom>
          <a:noFill/>
        </p:spPr>
        <p:txBody>
          <a:bodyPr wrap="square" lIns="91440" tIns="45720" rIns="91440" bIns="45720">
            <a:spAutoFit/>
          </a:bodyPr>
          <a:lstStyle/>
          <a:p>
            <a:r>
              <a:rPr lang="en-US" sz="3200">
                <a:solidFill>
                  <a:srgbClr val="00B050"/>
                </a:solidFill>
                <a:latin typeface="Arial Rounded MT Bold" panose="020F0704030504030204" pitchFamily="34" charset="0"/>
              </a:rPr>
              <a:t>Results</a:t>
            </a:r>
          </a:p>
        </p:txBody>
      </p:sp>
      <p:sp>
        <p:nvSpPr>
          <p:cNvPr id="8" name="TextBox 7">
            <a:extLst>
              <a:ext uri="{FF2B5EF4-FFF2-40B4-BE49-F238E27FC236}">
                <a16:creationId xmlns:a16="http://schemas.microsoft.com/office/drawing/2014/main" id="{830EC649-E6F1-4674-9273-6386C4BBEC2E}"/>
              </a:ext>
            </a:extLst>
          </p:cNvPr>
          <p:cNvSpPr txBox="1"/>
          <p:nvPr/>
        </p:nvSpPr>
        <p:spPr>
          <a:xfrm>
            <a:off x="0" y="5010509"/>
            <a:ext cx="12192000" cy="923330"/>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Inclusion of switching features into machine learning models allowed to obtain a macro-F1 improvement of 2.62%, 1.85% and 3.36% over the baselines (indicated as B in Table 4 ) on the tasks of humour detection, sarcasm detection and hate speech detection respectively.</a:t>
            </a:r>
            <a:endParaRPr lang="en-US">
              <a:solidFill>
                <a:schemeClr val="tx1">
                  <a:lumMod val="85000"/>
                  <a:lumOff val="15000"/>
                </a:schemeClr>
              </a:solidFill>
              <a:latin typeface="Arial Rounded MT Bold" panose="020F0704030504030204" pitchFamily="34" charset="0"/>
            </a:endParaRPr>
          </a:p>
        </p:txBody>
      </p:sp>
      <p:pic>
        <p:nvPicPr>
          <p:cNvPr id="3" name="Picture 2">
            <a:extLst>
              <a:ext uri="{FF2B5EF4-FFF2-40B4-BE49-F238E27FC236}">
                <a16:creationId xmlns:a16="http://schemas.microsoft.com/office/drawing/2014/main" id="{7B5BFFF7-5D8C-4416-8D4B-E04C17727858}"/>
              </a:ext>
            </a:extLst>
          </p:cNvPr>
          <p:cNvPicPr>
            <a:picLocks noChangeAspect="1"/>
          </p:cNvPicPr>
          <p:nvPr/>
        </p:nvPicPr>
        <p:blipFill>
          <a:blip r:embed="rId4"/>
          <a:stretch>
            <a:fillRect/>
          </a:stretch>
        </p:blipFill>
        <p:spPr>
          <a:xfrm>
            <a:off x="4205235" y="940052"/>
            <a:ext cx="7842779" cy="3481301"/>
          </a:xfrm>
          <a:prstGeom prst="rect">
            <a:avLst/>
          </a:prstGeom>
        </p:spPr>
      </p:pic>
      <p:sp>
        <p:nvSpPr>
          <p:cNvPr id="13" name="TextBox 12">
            <a:extLst>
              <a:ext uri="{FF2B5EF4-FFF2-40B4-BE49-F238E27FC236}">
                <a16:creationId xmlns:a16="http://schemas.microsoft.com/office/drawing/2014/main" id="{F0BDF4F1-7CF0-42A6-B8C7-85750CD3FF1B}"/>
              </a:ext>
            </a:extLst>
          </p:cNvPr>
          <p:cNvSpPr txBox="1"/>
          <p:nvPr/>
        </p:nvSpPr>
        <p:spPr>
          <a:xfrm>
            <a:off x="-3348" y="6273225"/>
            <a:ext cx="12195348" cy="584775"/>
          </a:xfrm>
          <a:prstGeom prst="rect">
            <a:avLst/>
          </a:prstGeom>
          <a:noFill/>
        </p:spPr>
        <p:txBody>
          <a:bodyPr wrap="square">
            <a:spAutoFit/>
          </a:bodyPr>
          <a:lstStyle/>
          <a:p>
            <a:pPr algn="ctr">
              <a:tabLst>
                <a:tab pos="2290763" algn="l"/>
              </a:tabLst>
            </a:pPr>
            <a:r>
              <a:rPr lang="en-US" sz="1600" i="0">
                <a:solidFill>
                  <a:schemeClr val="bg2">
                    <a:lumMod val="90000"/>
                  </a:schemeClr>
                </a:solidFill>
                <a:effectLst/>
                <a:latin typeface="Arial Rounded MT Bold" panose="020F0704030504030204" pitchFamily="34" charset="0"/>
              </a:rPr>
              <a:t>Code-Switching Patterns Can Be an Effective Route to Improve Performance of Downstream NLP Application: A Case Study of Humour, Sarcasm and Hate Speech Detection</a:t>
            </a:r>
            <a:endParaRPr lang="en-US" sz="1600">
              <a:solidFill>
                <a:schemeClr val="bg2">
                  <a:lumMod val="90000"/>
                </a:schemeClr>
              </a:solidFill>
              <a:latin typeface="Arial Rounded MT Bold" panose="020F0704030504030204" pitchFamily="34" charset="0"/>
            </a:endParaRPr>
          </a:p>
        </p:txBody>
      </p:sp>
      <p:pic>
        <p:nvPicPr>
          <p:cNvPr id="10" name="New_Recording_6 3db">
            <a:hlinkClick r:id="" action="ppaction://media"/>
            <a:extLst>
              <a:ext uri="{FF2B5EF4-FFF2-40B4-BE49-F238E27FC236}">
                <a16:creationId xmlns:a16="http://schemas.microsoft.com/office/drawing/2014/main" id="{F950A669-B28D-42A8-A841-9BED0BFE0A4C}"/>
              </a:ext>
            </a:extLst>
          </p:cNvPr>
          <p:cNvPicPr>
            <a:picLocks noChangeAspect="1"/>
          </p:cNvPicPr>
          <p:nvPr>
            <a:audioFile r:link="rId1"/>
            <p:extLst>
              <p:ext uri="{DAA4B4D4-6D71-4841-9C94-3DE7FCFB9230}">
                <p14:media xmlns:p14="http://schemas.microsoft.com/office/powerpoint/2010/main" r:embed="rId2">
                  <p14:trim st="61500" end="62561.6"/>
                </p14:media>
              </p:ext>
            </p:extLst>
          </p:nvPr>
        </p:nvPicPr>
        <p:blipFill>
          <a:blip r:embed="rId5"/>
          <a:stretch>
            <a:fillRect/>
          </a:stretch>
        </p:blipFill>
        <p:spPr>
          <a:xfrm>
            <a:off x="3046276" y="350442"/>
            <a:ext cx="609600" cy="609600"/>
          </a:xfrm>
          <a:prstGeom prst="rect">
            <a:avLst/>
          </a:prstGeom>
        </p:spPr>
      </p:pic>
      <p:sp>
        <p:nvSpPr>
          <p:cNvPr id="4" name="Arrow: Right 3">
            <a:extLst>
              <a:ext uri="{FF2B5EF4-FFF2-40B4-BE49-F238E27FC236}">
                <a16:creationId xmlns:a16="http://schemas.microsoft.com/office/drawing/2014/main" id="{EAB95297-241E-442F-A8E0-C5933B500915}"/>
              </a:ext>
            </a:extLst>
          </p:cNvPr>
          <p:cNvSpPr/>
          <p:nvPr/>
        </p:nvSpPr>
        <p:spPr>
          <a:xfrm>
            <a:off x="7623544" y="1468833"/>
            <a:ext cx="382772" cy="206155"/>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Up 4">
            <a:extLst>
              <a:ext uri="{FF2B5EF4-FFF2-40B4-BE49-F238E27FC236}">
                <a16:creationId xmlns:a16="http://schemas.microsoft.com/office/drawing/2014/main" id="{3BB2096F-B5BB-4673-8A5D-C1688521835F}"/>
              </a:ext>
            </a:extLst>
          </p:cNvPr>
          <p:cNvSpPr/>
          <p:nvPr/>
        </p:nvSpPr>
        <p:spPr>
          <a:xfrm>
            <a:off x="8750595" y="2444746"/>
            <a:ext cx="212651" cy="233916"/>
          </a:xfrm>
          <a:prstGeom prst="up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Right 13">
            <a:extLst>
              <a:ext uri="{FF2B5EF4-FFF2-40B4-BE49-F238E27FC236}">
                <a16:creationId xmlns:a16="http://schemas.microsoft.com/office/drawing/2014/main" id="{2DAA210E-5A04-4599-A9D6-9CFDC0B112AF}"/>
              </a:ext>
            </a:extLst>
          </p:cNvPr>
          <p:cNvSpPr/>
          <p:nvPr/>
        </p:nvSpPr>
        <p:spPr>
          <a:xfrm>
            <a:off x="7623543" y="2475867"/>
            <a:ext cx="382772" cy="206155"/>
          </a:xfrm>
          <a:prstGeom prst="righ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row: Right 15">
            <a:extLst>
              <a:ext uri="{FF2B5EF4-FFF2-40B4-BE49-F238E27FC236}">
                <a16:creationId xmlns:a16="http://schemas.microsoft.com/office/drawing/2014/main" id="{4024AFB5-9859-4D93-9798-A16795821CBE}"/>
              </a:ext>
            </a:extLst>
          </p:cNvPr>
          <p:cNvSpPr/>
          <p:nvPr/>
        </p:nvSpPr>
        <p:spPr>
          <a:xfrm>
            <a:off x="10623252" y="1471728"/>
            <a:ext cx="382772" cy="206155"/>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Up 16">
            <a:extLst>
              <a:ext uri="{FF2B5EF4-FFF2-40B4-BE49-F238E27FC236}">
                <a16:creationId xmlns:a16="http://schemas.microsoft.com/office/drawing/2014/main" id="{FCEC23D7-F4E3-4EF6-A6B0-1F18AA1A74BB}"/>
              </a:ext>
            </a:extLst>
          </p:cNvPr>
          <p:cNvSpPr/>
          <p:nvPr/>
        </p:nvSpPr>
        <p:spPr>
          <a:xfrm>
            <a:off x="11718405" y="2444746"/>
            <a:ext cx="212651" cy="233916"/>
          </a:xfrm>
          <a:prstGeom prst="up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Right 17">
            <a:extLst>
              <a:ext uri="{FF2B5EF4-FFF2-40B4-BE49-F238E27FC236}">
                <a16:creationId xmlns:a16="http://schemas.microsoft.com/office/drawing/2014/main" id="{A1E76341-8707-4A68-854D-B3DA4B9ADE3A}"/>
              </a:ext>
            </a:extLst>
          </p:cNvPr>
          <p:cNvSpPr/>
          <p:nvPr/>
        </p:nvSpPr>
        <p:spPr>
          <a:xfrm>
            <a:off x="10623251" y="2478762"/>
            <a:ext cx="382772" cy="206155"/>
          </a:xfrm>
          <a:prstGeom prst="righ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E6DDDCD-51F4-488A-B524-DCCAE2D9CFC0}"/>
              </a:ext>
            </a:extLst>
          </p:cNvPr>
          <p:cNvSpPr/>
          <p:nvPr/>
        </p:nvSpPr>
        <p:spPr>
          <a:xfrm>
            <a:off x="42532" y="5333376"/>
            <a:ext cx="723014" cy="260403"/>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EFB6380-D77D-4B70-A768-1F590AFA9451}"/>
              </a:ext>
            </a:extLst>
          </p:cNvPr>
          <p:cNvSpPr/>
          <p:nvPr/>
        </p:nvSpPr>
        <p:spPr>
          <a:xfrm>
            <a:off x="2148698" y="5333376"/>
            <a:ext cx="723014" cy="260403"/>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FAD25D8F-EAAD-4FB4-B64B-FF43F5D64353}"/>
              </a:ext>
            </a:extLst>
          </p:cNvPr>
          <p:cNvSpPr/>
          <p:nvPr/>
        </p:nvSpPr>
        <p:spPr>
          <a:xfrm>
            <a:off x="986197" y="3270732"/>
            <a:ext cx="1853615" cy="260403"/>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BA238BAE-7947-4DD0-B4FE-A1AD003AC301}"/>
              </a:ext>
            </a:extLst>
          </p:cNvPr>
          <p:cNvSpPr/>
          <p:nvPr/>
        </p:nvSpPr>
        <p:spPr>
          <a:xfrm>
            <a:off x="47969" y="3547857"/>
            <a:ext cx="1929686" cy="260403"/>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FDA827C-6D64-49C3-A0D8-7CC321195836}"/>
              </a:ext>
            </a:extLst>
          </p:cNvPr>
          <p:cNvSpPr/>
          <p:nvPr/>
        </p:nvSpPr>
        <p:spPr>
          <a:xfrm>
            <a:off x="2578320" y="1889815"/>
            <a:ext cx="951690" cy="260403"/>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3F4F8D0-0770-4306-9C08-9644B0927511}"/>
              </a:ext>
            </a:extLst>
          </p:cNvPr>
          <p:cNvSpPr/>
          <p:nvPr/>
        </p:nvSpPr>
        <p:spPr>
          <a:xfrm>
            <a:off x="1149153" y="2166940"/>
            <a:ext cx="2965647" cy="260403"/>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65519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8900" fill="hold"/>
                                        <p:tgtEl>
                                          <p:spTgt spid="10"/>
                                        </p:tgtEl>
                                      </p:cBhvr>
                                    </p:cmd>
                                  </p:childTnLst>
                                </p:cTn>
                              </p:par>
                              <p:par>
                                <p:cTn id="7" presetID="10" presetClass="entr" presetSubtype="0" fill="hold" grpId="0" nodeType="withEffect">
                                  <p:stCondLst>
                                    <p:cond delay="2760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500"/>
                                        <p:tgtEl>
                                          <p:spTgt spid="4"/>
                                        </p:tgtEl>
                                      </p:cBhvr>
                                    </p:animEffect>
                                  </p:childTnLst>
                                </p:cTn>
                              </p:par>
                              <p:par>
                                <p:cTn id="10" presetID="10" presetClass="entr" presetSubtype="0" fill="hold" grpId="0" nodeType="withEffect">
                                  <p:stCondLst>
                                    <p:cond delay="3040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par>
                                <p:cTn id="13" presetID="10" presetClass="entr" presetSubtype="0" fill="hold" grpId="0" nodeType="withEffect">
                                  <p:stCondLst>
                                    <p:cond delay="3630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22" presetClass="entr" presetSubtype="4" fill="hold" grpId="0" nodeType="withEffect">
                                  <p:stCondLst>
                                    <p:cond delay="36300"/>
                                  </p:stCondLst>
                                  <p:childTnLst>
                                    <p:set>
                                      <p:cBhvr>
                                        <p:cTn id="17" dur="1" fill="hold">
                                          <p:stCondLst>
                                            <p:cond delay="0"/>
                                          </p:stCondLst>
                                        </p:cTn>
                                        <p:tgtEl>
                                          <p:spTgt spid="5"/>
                                        </p:tgtEl>
                                        <p:attrNameLst>
                                          <p:attrName>style.visibility</p:attrName>
                                        </p:attrNameLst>
                                      </p:cBhvr>
                                      <p:to>
                                        <p:strVal val="visible"/>
                                      </p:to>
                                    </p:set>
                                    <p:animEffect transition="in" filter="wipe(down)">
                                      <p:cBhvr>
                                        <p:cTn id="18" dur="500"/>
                                        <p:tgtEl>
                                          <p:spTgt spid="5"/>
                                        </p:tgtEl>
                                      </p:cBhvr>
                                    </p:animEffect>
                                  </p:childTnLst>
                                </p:cTn>
                              </p:par>
                              <p:par>
                                <p:cTn id="19" presetID="10" presetClass="exit" presetSubtype="0" fill="hold" grpId="1" nodeType="withEffect">
                                  <p:stCondLst>
                                    <p:cond delay="38000"/>
                                  </p:stCondLst>
                                  <p:childTnLst>
                                    <p:animEffect transition="out" filter="fade">
                                      <p:cBhvr>
                                        <p:cTn id="20" dur="500"/>
                                        <p:tgtEl>
                                          <p:spTgt spid="4"/>
                                        </p:tgtEl>
                                      </p:cBhvr>
                                    </p:animEffect>
                                    <p:set>
                                      <p:cBhvr>
                                        <p:cTn id="21" dur="1" fill="hold">
                                          <p:stCondLst>
                                            <p:cond delay="499"/>
                                          </p:stCondLst>
                                        </p:cTn>
                                        <p:tgtEl>
                                          <p:spTgt spid="4"/>
                                        </p:tgtEl>
                                        <p:attrNameLst>
                                          <p:attrName>style.visibility</p:attrName>
                                        </p:attrNameLst>
                                      </p:cBhvr>
                                      <p:to>
                                        <p:strVal val="hidden"/>
                                      </p:to>
                                    </p:set>
                                  </p:childTnLst>
                                </p:cTn>
                              </p:par>
                              <p:par>
                                <p:cTn id="22" presetID="10" presetClass="exit" presetSubtype="0" fill="hold" grpId="1" nodeType="withEffect">
                                  <p:stCondLst>
                                    <p:cond delay="38000"/>
                                  </p:stCondLst>
                                  <p:childTnLst>
                                    <p:animEffect transition="out" filter="fade">
                                      <p:cBhvr>
                                        <p:cTn id="23" dur="500"/>
                                        <p:tgtEl>
                                          <p:spTgt spid="14"/>
                                        </p:tgtEl>
                                      </p:cBhvr>
                                    </p:animEffect>
                                    <p:set>
                                      <p:cBhvr>
                                        <p:cTn id="24" dur="1" fill="hold">
                                          <p:stCondLst>
                                            <p:cond delay="499"/>
                                          </p:stCondLst>
                                        </p:cTn>
                                        <p:tgtEl>
                                          <p:spTgt spid="14"/>
                                        </p:tgtEl>
                                        <p:attrNameLst>
                                          <p:attrName>style.visibility</p:attrName>
                                        </p:attrNameLst>
                                      </p:cBhvr>
                                      <p:to>
                                        <p:strVal val="hidden"/>
                                      </p:to>
                                    </p:set>
                                  </p:childTnLst>
                                </p:cTn>
                              </p:par>
                              <p:par>
                                <p:cTn id="25" presetID="10" presetClass="exit" presetSubtype="0" fill="hold" grpId="1" nodeType="withEffect">
                                  <p:stCondLst>
                                    <p:cond delay="38000"/>
                                  </p:stCondLst>
                                  <p:childTnLst>
                                    <p:animEffect transition="out" filter="fade">
                                      <p:cBhvr>
                                        <p:cTn id="26" dur="500"/>
                                        <p:tgtEl>
                                          <p:spTgt spid="11"/>
                                        </p:tgtEl>
                                      </p:cBhvr>
                                    </p:animEffect>
                                    <p:set>
                                      <p:cBhvr>
                                        <p:cTn id="27" dur="1" fill="hold">
                                          <p:stCondLst>
                                            <p:cond delay="499"/>
                                          </p:stCondLst>
                                        </p:cTn>
                                        <p:tgtEl>
                                          <p:spTgt spid="11"/>
                                        </p:tgtEl>
                                        <p:attrNameLst>
                                          <p:attrName>style.visibility</p:attrName>
                                        </p:attrNameLst>
                                      </p:cBhvr>
                                      <p:to>
                                        <p:strVal val="hidden"/>
                                      </p:to>
                                    </p:set>
                                  </p:childTnLst>
                                </p:cTn>
                              </p:par>
                              <p:par>
                                <p:cTn id="28" presetID="22" presetClass="exit" presetSubtype="4" fill="hold" grpId="1" nodeType="withEffect">
                                  <p:stCondLst>
                                    <p:cond delay="38000"/>
                                  </p:stCondLst>
                                  <p:childTnLst>
                                    <p:animEffect transition="out" filter="wipe(down)">
                                      <p:cBhvr>
                                        <p:cTn id="29" dur="500"/>
                                        <p:tgtEl>
                                          <p:spTgt spid="5"/>
                                        </p:tgtEl>
                                      </p:cBhvr>
                                    </p:animEffect>
                                    <p:set>
                                      <p:cBhvr>
                                        <p:cTn id="30" dur="1" fill="hold">
                                          <p:stCondLst>
                                            <p:cond delay="499"/>
                                          </p:stCondLst>
                                        </p:cTn>
                                        <p:tgtEl>
                                          <p:spTgt spid="5"/>
                                        </p:tgtEl>
                                        <p:attrNameLst>
                                          <p:attrName>style.visibility</p:attrName>
                                        </p:attrNameLst>
                                      </p:cBhvr>
                                      <p:to>
                                        <p:strVal val="hidden"/>
                                      </p:to>
                                    </p:set>
                                  </p:childTnLst>
                                </p:cTn>
                              </p:par>
                              <p:par>
                                <p:cTn id="31" presetID="10" presetClass="entr" presetSubtype="0" fill="hold" grpId="0" nodeType="withEffect">
                                  <p:stCondLst>
                                    <p:cond delay="40000"/>
                                  </p:stCondLst>
                                  <p:childTnLst>
                                    <p:set>
                                      <p:cBhvr>
                                        <p:cTn id="32" dur="1" fill="hold">
                                          <p:stCondLst>
                                            <p:cond delay="0"/>
                                          </p:stCondLst>
                                        </p:cTn>
                                        <p:tgtEl>
                                          <p:spTgt spid="16"/>
                                        </p:tgtEl>
                                        <p:attrNameLst>
                                          <p:attrName>style.visibility</p:attrName>
                                        </p:attrNameLst>
                                      </p:cBhvr>
                                      <p:to>
                                        <p:strVal val="visible"/>
                                      </p:to>
                                    </p:set>
                                    <p:animEffect transition="in" filter="fade">
                                      <p:cBhvr>
                                        <p:cTn id="33" dur="500"/>
                                        <p:tgtEl>
                                          <p:spTgt spid="16"/>
                                        </p:tgtEl>
                                      </p:cBhvr>
                                    </p:animEffect>
                                  </p:childTnLst>
                                </p:cTn>
                              </p:par>
                              <p:par>
                                <p:cTn id="34" presetID="10" presetClass="entr" presetSubtype="0" fill="hold" grpId="0" nodeType="withEffect">
                                  <p:stCondLst>
                                    <p:cond delay="42300"/>
                                  </p:stCondLst>
                                  <p:childTnLst>
                                    <p:set>
                                      <p:cBhvr>
                                        <p:cTn id="35" dur="1" fill="hold">
                                          <p:stCondLst>
                                            <p:cond delay="0"/>
                                          </p:stCondLst>
                                        </p:cTn>
                                        <p:tgtEl>
                                          <p:spTgt spid="18"/>
                                        </p:tgtEl>
                                        <p:attrNameLst>
                                          <p:attrName>style.visibility</p:attrName>
                                        </p:attrNameLst>
                                      </p:cBhvr>
                                      <p:to>
                                        <p:strVal val="visible"/>
                                      </p:to>
                                    </p:set>
                                    <p:animEffect transition="in" filter="fade">
                                      <p:cBhvr>
                                        <p:cTn id="36" dur="500"/>
                                        <p:tgtEl>
                                          <p:spTgt spid="18"/>
                                        </p:tgtEl>
                                      </p:cBhvr>
                                    </p:animEffect>
                                  </p:childTnLst>
                                </p:cTn>
                              </p:par>
                              <p:par>
                                <p:cTn id="37" presetID="10" presetClass="entr" presetSubtype="0" fill="hold" grpId="0" nodeType="withEffect">
                                  <p:stCondLst>
                                    <p:cond delay="43500"/>
                                  </p:stCondLst>
                                  <p:childTnLst>
                                    <p:set>
                                      <p:cBhvr>
                                        <p:cTn id="38" dur="1" fill="hold">
                                          <p:stCondLst>
                                            <p:cond delay="0"/>
                                          </p:stCondLst>
                                        </p:cTn>
                                        <p:tgtEl>
                                          <p:spTgt spid="20"/>
                                        </p:tgtEl>
                                        <p:attrNameLst>
                                          <p:attrName>style.visibility</p:attrName>
                                        </p:attrNameLst>
                                      </p:cBhvr>
                                      <p:to>
                                        <p:strVal val="visible"/>
                                      </p:to>
                                    </p:set>
                                    <p:animEffect transition="in" filter="fade">
                                      <p:cBhvr>
                                        <p:cTn id="39" dur="500"/>
                                        <p:tgtEl>
                                          <p:spTgt spid="20"/>
                                        </p:tgtEl>
                                      </p:cBhvr>
                                    </p:animEffect>
                                  </p:childTnLst>
                                </p:cTn>
                              </p:par>
                              <p:par>
                                <p:cTn id="40" presetID="22" presetClass="entr" presetSubtype="4" fill="hold" grpId="0" nodeType="withEffect">
                                  <p:stCondLst>
                                    <p:cond delay="43500"/>
                                  </p:stCondLst>
                                  <p:childTnLst>
                                    <p:set>
                                      <p:cBhvr>
                                        <p:cTn id="41" dur="1" fill="hold">
                                          <p:stCondLst>
                                            <p:cond delay="0"/>
                                          </p:stCondLst>
                                        </p:cTn>
                                        <p:tgtEl>
                                          <p:spTgt spid="17"/>
                                        </p:tgtEl>
                                        <p:attrNameLst>
                                          <p:attrName>style.visibility</p:attrName>
                                        </p:attrNameLst>
                                      </p:cBhvr>
                                      <p:to>
                                        <p:strVal val="visible"/>
                                      </p:to>
                                    </p:set>
                                    <p:animEffect transition="in" filter="wipe(down)">
                                      <p:cBhvr>
                                        <p:cTn id="42" dur="500"/>
                                        <p:tgtEl>
                                          <p:spTgt spid="17"/>
                                        </p:tgtEl>
                                      </p:cBhvr>
                                    </p:animEffect>
                                  </p:childTnLst>
                                </p:cTn>
                              </p:par>
                              <p:par>
                                <p:cTn id="43" presetID="10" presetClass="exit" presetSubtype="0" fill="hold" grpId="1" nodeType="withEffect">
                                  <p:stCondLst>
                                    <p:cond delay="47000"/>
                                  </p:stCondLst>
                                  <p:childTnLst>
                                    <p:animEffect transition="out" filter="fade">
                                      <p:cBhvr>
                                        <p:cTn id="44" dur="500"/>
                                        <p:tgtEl>
                                          <p:spTgt spid="16"/>
                                        </p:tgtEl>
                                      </p:cBhvr>
                                    </p:animEffect>
                                    <p:set>
                                      <p:cBhvr>
                                        <p:cTn id="45" dur="1" fill="hold">
                                          <p:stCondLst>
                                            <p:cond delay="499"/>
                                          </p:stCondLst>
                                        </p:cTn>
                                        <p:tgtEl>
                                          <p:spTgt spid="16"/>
                                        </p:tgtEl>
                                        <p:attrNameLst>
                                          <p:attrName>style.visibility</p:attrName>
                                        </p:attrNameLst>
                                      </p:cBhvr>
                                      <p:to>
                                        <p:strVal val="hidden"/>
                                      </p:to>
                                    </p:set>
                                  </p:childTnLst>
                                </p:cTn>
                              </p:par>
                              <p:par>
                                <p:cTn id="46" presetID="10" presetClass="exit" presetSubtype="0" fill="hold" grpId="1" nodeType="withEffect">
                                  <p:stCondLst>
                                    <p:cond delay="47000"/>
                                  </p:stCondLst>
                                  <p:childTnLst>
                                    <p:animEffect transition="out" filter="fade">
                                      <p:cBhvr>
                                        <p:cTn id="47" dur="500"/>
                                        <p:tgtEl>
                                          <p:spTgt spid="18"/>
                                        </p:tgtEl>
                                      </p:cBhvr>
                                    </p:animEffect>
                                    <p:set>
                                      <p:cBhvr>
                                        <p:cTn id="48" dur="1" fill="hold">
                                          <p:stCondLst>
                                            <p:cond delay="499"/>
                                          </p:stCondLst>
                                        </p:cTn>
                                        <p:tgtEl>
                                          <p:spTgt spid="18"/>
                                        </p:tgtEl>
                                        <p:attrNameLst>
                                          <p:attrName>style.visibility</p:attrName>
                                        </p:attrNameLst>
                                      </p:cBhvr>
                                      <p:to>
                                        <p:strVal val="hidden"/>
                                      </p:to>
                                    </p:set>
                                  </p:childTnLst>
                                </p:cTn>
                              </p:par>
                              <p:par>
                                <p:cTn id="49" presetID="10" presetClass="exit" presetSubtype="0" fill="hold" grpId="1" nodeType="withEffect">
                                  <p:stCondLst>
                                    <p:cond delay="47000"/>
                                  </p:stCondLst>
                                  <p:childTnLst>
                                    <p:animEffect transition="out" filter="fade">
                                      <p:cBhvr>
                                        <p:cTn id="50" dur="500"/>
                                        <p:tgtEl>
                                          <p:spTgt spid="20"/>
                                        </p:tgtEl>
                                      </p:cBhvr>
                                    </p:animEffect>
                                    <p:set>
                                      <p:cBhvr>
                                        <p:cTn id="51" dur="1" fill="hold">
                                          <p:stCondLst>
                                            <p:cond delay="499"/>
                                          </p:stCondLst>
                                        </p:cTn>
                                        <p:tgtEl>
                                          <p:spTgt spid="20"/>
                                        </p:tgtEl>
                                        <p:attrNameLst>
                                          <p:attrName>style.visibility</p:attrName>
                                        </p:attrNameLst>
                                      </p:cBhvr>
                                      <p:to>
                                        <p:strVal val="hidden"/>
                                      </p:to>
                                    </p:set>
                                  </p:childTnLst>
                                </p:cTn>
                              </p:par>
                              <p:par>
                                <p:cTn id="52" presetID="22" presetClass="exit" presetSubtype="4" fill="hold" grpId="1" nodeType="withEffect">
                                  <p:stCondLst>
                                    <p:cond delay="47000"/>
                                  </p:stCondLst>
                                  <p:childTnLst>
                                    <p:animEffect transition="out" filter="wipe(down)">
                                      <p:cBhvr>
                                        <p:cTn id="53" dur="500"/>
                                        <p:tgtEl>
                                          <p:spTgt spid="17"/>
                                        </p:tgtEl>
                                      </p:cBhvr>
                                    </p:animEffect>
                                    <p:set>
                                      <p:cBhvr>
                                        <p:cTn id="54" dur="1" fill="hold">
                                          <p:stCondLst>
                                            <p:cond delay="499"/>
                                          </p:stCondLst>
                                        </p:cTn>
                                        <p:tgtEl>
                                          <p:spTgt spid="17"/>
                                        </p:tgtEl>
                                        <p:attrNameLst>
                                          <p:attrName>style.visibility</p:attrName>
                                        </p:attrNameLst>
                                      </p:cBhvr>
                                      <p:to>
                                        <p:strVal val="hidden"/>
                                      </p:to>
                                    </p:set>
                                  </p:childTnLst>
                                </p:cTn>
                              </p:par>
                              <p:par>
                                <p:cTn id="55" presetID="10" presetClass="entr" presetSubtype="0" fill="hold" grpId="0" nodeType="withEffect">
                                  <p:stCondLst>
                                    <p:cond delay="8000"/>
                                  </p:stCondLst>
                                  <p:childTnLst>
                                    <p:set>
                                      <p:cBhvr>
                                        <p:cTn id="56" dur="1" fill="hold">
                                          <p:stCondLst>
                                            <p:cond delay="0"/>
                                          </p:stCondLst>
                                        </p:cTn>
                                        <p:tgtEl>
                                          <p:spTgt spid="23"/>
                                        </p:tgtEl>
                                        <p:attrNameLst>
                                          <p:attrName>style.visibility</p:attrName>
                                        </p:attrNameLst>
                                      </p:cBhvr>
                                      <p:to>
                                        <p:strVal val="visible"/>
                                      </p:to>
                                    </p:set>
                                    <p:animEffect transition="in" filter="fade">
                                      <p:cBhvr>
                                        <p:cTn id="57" dur="500"/>
                                        <p:tgtEl>
                                          <p:spTgt spid="23"/>
                                        </p:tgtEl>
                                      </p:cBhvr>
                                    </p:animEffect>
                                  </p:childTnLst>
                                </p:cTn>
                              </p:par>
                              <p:par>
                                <p:cTn id="58" presetID="10" presetClass="entr" presetSubtype="0" fill="hold" grpId="0" nodeType="withEffect">
                                  <p:stCondLst>
                                    <p:cond delay="9700"/>
                                  </p:stCondLst>
                                  <p:childTnLst>
                                    <p:set>
                                      <p:cBhvr>
                                        <p:cTn id="59" dur="1" fill="hold">
                                          <p:stCondLst>
                                            <p:cond delay="0"/>
                                          </p:stCondLst>
                                        </p:cTn>
                                        <p:tgtEl>
                                          <p:spTgt spid="24"/>
                                        </p:tgtEl>
                                        <p:attrNameLst>
                                          <p:attrName>style.visibility</p:attrName>
                                        </p:attrNameLst>
                                      </p:cBhvr>
                                      <p:to>
                                        <p:strVal val="visible"/>
                                      </p:to>
                                    </p:set>
                                    <p:animEffect transition="in" filter="fade">
                                      <p:cBhvr>
                                        <p:cTn id="60" dur="500"/>
                                        <p:tgtEl>
                                          <p:spTgt spid="24"/>
                                        </p:tgtEl>
                                      </p:cBhvr>
                                    </p:animEffect>
                                  </p:childTnLst>
                                </p:cTn>
                              </p:par>
                              <p:par>
                                <p:cTn id="61" presetID="10" presetClass="exit" presetSubtype="0" fill="hold" grpId="1" nodeType="withEffect">
                                  <p:stCondLst>
                                    <p:cond delay="9700"/>
                                  </p:stCondLst>
                                  <p:childTnLst>
                                    <p:animEffect transition="out" filter="fade">
                                      <p:cBhvr>
                                        <p:cTn id="62" dur="500"/>
                                        <p:tgtEl>
                                          <p:spTgt spid="23"/>
                                        </p:tgtEl>
                                      </p:cBhvr>
                                    </p:animEffect>
                                    <p:set>
                                      <p:cBhvr>
                                        <p:cTn id="63" dur="1" fill="hold">
                                          <p:stCondLst>
                                            <p:cond delay="499"/>
                                          </p:stCondLst>
                                        </p:cTn>
                                        <p:tgtEl>
                                          <p:spTgt spid="23"/>
                                        </p:tgtEl>
                                        <p:attrNameLst>
                                          <p:attrName>style.visibility</p:attrName>
                                        </p:attrNameLst>
                                      </p:cBhvr>
                                      <p:to>
                                        <p:strVal val="hidden"/>
                                      </p:to>
                                    </p:set>
                                  </p:childTnLst>
                                </p:cTn>
                              </p:par>
                              <p:par>
                                <p:cTn id="64" presetID="10" presetClass="exit" presetSubtype="0" fill="hold" grpId="1" nodeType="withEffect">
                                  <p:stCondLst>
                                    <p:cond delay="12500"/>
                                  </p:stCondLst>
                                  <p:childTnLst>
                                    <p:animEffect transition="out" filter="fade">
                                      <p:cBhvr>
                                        <p:cTn id="65" dur="500"/>
                                        <p:tgtEl>
                                          <p:spTgt spid="24"/>
                                        </p:tgtEl>
                                      </p:cBhvr>
                                    </p:animEffect>
                                    <p:set>
                                      <p:cBhvr>
                                        <p:cTn id="66" dur="1" fill="hold">
                                          <p:stCondLst>
                                            <p:cond delay="499"/>
                                          </p:stCondLst>
                                        </p:cTn>
                                        <p:tgtEl>
                                          <p:spTgt spid="24"/>
                                        </p:tgtEl>
                                        <p:attrNameLst>
                                          <p:attrName>style.visibility</p:attrName>
                                        </p:attrNameLst>
                                      </p:cBhvr>
                                      <p:to>
                                        <p:strVal val="hidden"/>
                                      </p:to>
                                    </p:set>
                                  </p:childTnLst>
                                </p:cTn>
                              </p:par>
                              <p:par>
                                <p:cTn id="67" presetID="10" presetClass="entr" presetSubtype="0" fill="hold" grpId="0" nodeType="withEffect">
                                  <p:stCondLst>
                                    <p:cond delay="17500"/>
                                  </p:stCondLst>
                                  <p:childTnLst>
                                    <p:set>
                                      <p:cBhvr>
                                        <p:cTn id="68" dur="1" fill="hold">
                                          <p:stCondLst>
                                            <p:cond delay="0"/>
                                          </p:stCondLst>
                                        </p:cTn>
                                        <p:tgtEl>
                                          <p:spTgt spid="21"/>
                                        </p:tgtEl>
                                        <p:attrNameLst>
                                          <p:attrName>style.visibility</p:attrName>
                                        </p:attrNameLst>
                                      </p:cBhvr>
                                      <p:to>
                                        <p:strVal val="visible"/>
                                      </p:to>
                                    </p:set>
                                    <p:animEffect transition="in" filter="fade">
                                      <p:cBhvr>
                                        <p:cTn id="69" dur="500"/>
                                        <p:tgtEl>
                                          <p:spTgt spid="21"/>
                                        </p:tgtEl>
                                      </p:cBhvr>
                                    </p:animEffect>
                                  </p:childTnLst>
                                </p:cTn>
                              </p:par>
                              <p:par>
                                <p:cTn id="70" presetID="10" presetClass="exit" presetSubtype="0" fill="hold" grpId="1" nodeType="withEffect">
                                  <p:stCondLst>
                                    <p:cond delay="20000"/>
                                  </p:stCondLst>
                                  <p:childTnLst>
                                    <p:animEffect transition="out" filter="fade">
                                      <p:cBhvr>
                                        <p:cTn id="71" dur="500"/>
                                        <p:tgtEl>
                                          <p:spTgt spid="21"/>
                                        </p:tgtEl>
                                      </p:cBhvr>
                                    </p:animEffect>
                                    <p:set>
                                      <p:cBhvr>
                                        <p:cTn id="72" dur="1" fill="hold">
                                          <p:stCondLst>
                                            <p:cond delay="499"/>
                                          </p:stCondLst>
                                        </p:cTn>
                                        <p:tgtEl>
                                          <p:spTgt spid="21"/>
                                        </p:tgtEl>
                                        <p:attrNameLst>
                                          <p:attrName>style.visibility</p:attrName>
                                        </p:attrNameLst>
                                      </p:cBhvr>
                                      <p:to>
                                        <p:strVal val="hidden"/>
                                      </p:to>
                                    </p:set>
                                  </p:childTnLst>
                                </p:cTn>
                              </p:par>
                              <p:par>
                                <p:cTn id="73" presetID="10" presetClass="entr" presetSubtype="0" fill="hold" grpId="0" nodeType="withEffect">
                                  <p:stCondLst>
                                    <p:cond delay="21000"/>
                                  </p:stCondLst>
                                  <p:childTnLst>
                                    <p:set>
                                      <p:cBhvr>
                                        <p:cTn id="74" dur="1" fill="hold">
                                          <p:stCondLst>
                                            <p:cond delay="0"/>
                                          </p:stCondLst>
                                        </p:cTn>
                                        <p:tgtEl>
                                          <p:spTgt spid="22"/>
                                        </p:tgtEl>
                                        <p:attrNameLst>
                                          <p:attrName>style.visibility</p:attrName>
                                        </p:attrNameLst>
                                      </p:cBhvr>
                                      <p:to>
                                        <p:strVal val="visible"/>
                                      </p:to>
                                    </p:set>
                                    <p:animEffect transition="in" filter="fade">
                                      <p:cBhvr>
                                        <p:cTn id="75" dur="500"/>
                                        <p:tgtEl>
                                          <p:spTgt spid="22"/>
                                        </p:tgtEl>
                                      </p:cBhvr>
                                    </p:animEffect>
                                  </p:childTnLst>
                                </p:cTn>
                              </p:par>
                              <p:par>
                                <p:cTn id="76" presetID="10" presetClass="exit" presetSubtype="0" fill="hold" grpId="1" nodeType="withEffect">
                                  <p:stCondLst>
                                    <p:cond delay="22000"/>
                                  </p:stCondLst>
                                  <p:childTnLst>
                                    <p:animEffect transition="out" filter="fade">
                                      <p:cBhvr>
                                        <p:cTn id="77" dur="500"/>
                                        <p:tgtEl>
                                          <p:spTgt spid="22"/>
                                        </p:tgtEl>
                                      </p:cBhvr>
                                    </p:animEffect>
                                    <p:set>
                                      <p:cBhvr>
                                        <p:cTn id="78" dur="1" fill="hold">
                                          <p:stCondLst>
                                            <p:cond delay="4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9" fill="hold" display="0">
                  <p:stCondLst>
                    <p:cond delay="indefinite"/>
                  </p:stCondLst>
                  <p:endCondLst>
                    <p:cond evt="onStopAudio" delay="0">
                      <p:tgtEl>
                        <p:sldTgt/>
                      </p:tgtEl>
                    </p:cond>
                  </p:endCondLst>
                </p:cTn>
                <p:tgtEl>
                  <p:spTgt spid="10"/>
                </p:tgtEl>
              </p:cMediaNode>
            </p:audio>
          </p:childTnLst>
        </p:cTn>
      </p:par>
    </p:tnLst>
    <p:bldLst>
      <p:bldP spid="4" grpId="0" animBg="1"/>
      <p:bldP spid="4" grpId="1" animBg="1"/>
      <p:bldP spid="5" grpId="0" animBg="1"/>
      <p:bldP spid="5" grpId="1" animBg="1"/>
      <p:bldP spid="14" grpId="0" animBg="1"/>
      <p:bldP spid="14" grpId="1" animBg="1"/>
      <p:bldP spid="16" grpId="0" animBg="1"/>
      <p:bldP spid="16" grpId="1" animBg="1"/>
      <p:bldP spid="17" grpId="0" animBg="1"/>
      <p:bldP spid="17" grpId="1" animBg="1"/>
      <p:bldP spid="18" grpId="0" animBg="1"/>
      <p:bldP spid="18" grpId="1" animBg="1"/>
      <p:bldP spid="11" grpId="0" animBg="1"/>
      <p:bldP spid="11" grpId="1" animBg="1"/>
      <p:bldP spid="20" grpId="0" animBg="1"/>
      <p:bldP spid="20" grpId="1" animBg="1"/>
      <p:bldP spid="21" grpId="0" animBg="1"/>
      <p:bldP spid="21" grpId="1" animBg="1"/>
      <p:bldP spid="22" grpId="0" animBg="1"/>
      <p:bldP spid="22" grpId="1" animBg="1"/>
      <p:bldP spid="23" grpId="0" animBg="1"/>
      <p:bldP spid="23" grpId="1" animBg="1"/>
      <p:bldP spid="24" grpId="0" animBg="1"/>
      <p:bldP spid="24"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8A919298-7928-4D06-86E9-F6094CB7C99B}"/>
              </a:ext>
            </a:extLst>
          </p:cNvPr>
          <p:cNvSpPr txBox="1"/>
          <p:nvPr/>
        </p:nvSpPr>
        <p:spPr>
          <a:xfrm>
            <a:off x="0" y="8261"/>
            <a:ext cx="12192000" cy="338554"/>
          </a:xfrm>
          <a:prstGeom prst="rect">
            <a:avLst/>
          </a:prstGeom>
          <a:noFill/>
        </p:spPr>
        <p:txBody>
          <a:bodyPr wrap="square">
            <a:spAutoFit/>
          </a:bodyPr>
          <a:lstStyle/>
          <a:p>
            <a:pPr>
              <a:tabLst>
                <a:tab pos="5943600" algn="ctr"/>
                <a:tab pos="11998325" algn="r"/>
              </a:tabLst>
            </a:pPr>
            <a:r>
              <a:rPr lang="en-US" sz="1600">
                <a:solidFill>
                  <a:schemeClr val="bg2">
                    <a:lumMod val="90000"/>
                  </a:schemeClr>
                </a:solidFill>
                <a:latin typeface="Arial Rounded MT Bold" panose="020F0704030504030204" pitchFamily="34" charset="0"/>
              </a:rPr>
              <a:t>21141017	Conclusion	 Md. Shahriyar Hossain</a:t>
            </a:r>
          </a:p>
        </p:txBody>
      </p:sp>
      <p:sp>
        <p:nvSpPr>
          <p:cNvPr id="11" name="Rectangle 10">
            <a:extLst>
              <a:ext uri="{FF2B5EF4-FFF2-40B4-BE49-F238E27FC236}">
                <a16:creationId xmlns:a16="http://schemas.microsoft.com/office/drawing/2014/main" id="{DBD81954-AC1F-41D1-A0C1-40D03A6211ED}"/>
              </a:ext>
            </a:extLst>
          </p:cNvPr>
          <p:cNvSpPr/>
          <p:nvPr/>
        </p:nvSpPr>
        <p:spPr>
          <a:xfrm>
            <a:off x="0" y="346815"/>
            <a:ext cx="8410470" cy="584775"/>
          </a:xfrm>
          <a:prstGeom prst="rect">
            <a:avLst/>
          </a:prstGeom>
          <a:noFill/>
        </p:spPr>
        <p:txBody>
          <a:bodyPr wrap="square" lIns="91440" tIns="45720" rIns="91440" bIns="45720">
            <a:spAutoFit/>
          </a:bodyPr>
          <a:lstStyle/>
          <a:p>
            <a:r>
              <a:rPr lang="en-US" sz="3200">
                <a:latin typeface="Arial Rounded MT Bold" panose="020F0704030504030204" pitchFamily="34" charset="0"/>
              </a:rPr>
              <a:t>Conclusion</a:t>
            </a:r>
          </a:p>
        </p:txBody>
      </p:sp>
      <p:sp>
        <p:nvSpPr>
          <p:cNvPr id="12" name="TextBox 11">
            <a:extLst>
              <a:ext uri="{FF2B5EF4-FFF2-40B4-BE49-F238E27FC236}">
                <a16:creationId xmlns:a16="http://schemas.microsoft.com/office/drawing/2014/main" id="{3EA361A7-0159-4604-A59D-880D953ECC3C}"/>
              </a:ext>
            </a:extLst>
          </p:cNvPr>
          <p:cNvSpPr txBox="1"/>
          <p:nvPr/>
        </p:nvSpPr>
        <p:spPr>
          <a:xfrm>
            <a:off x="0" y="931590"/>
            <a:ext cx="12192000" cy="2031325"/>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In this paper, they identified how switching patterns can be effective in improving three different NLP applications. The presented a set of nine features that improve upon the state-of-the-art baselines. They used the modern deep learning machinery to improve the performance further.</a:t>
            </a:r>
          </a:p>
          <a:p>
            <a:pPr algn="just"/>
            <a:endParaRPr lang="en-US">
              <a:solidFill>
                <a:schemeClr val="tx1">
                  <a:lumMod val="85000"/>
                  <a:lumOff val="15000"/>
                </a:schemeClr>
              </a:solidFill>
              <a:latin typeface="Arial Rounded MT Bold" panose="020F0704030504030204" pitchFamily="34" charset="0"/>
              <a:cs typeface="heebo" panose="020B0604020202020204" pitchFamily="2" charset="-79"/>
            </a:endParaRPr>
          </a:p>
          <a:p>
            <a:pPr algn="just"/>
            <a:r>
              <a:rPr lang="en-US">
                <a:solidFill>
                  <a:schemeClr val="tx1">
                    <a:lumMod val="85000"/>
                    <a:lumOff val="15000"/>
                  </a:schemeClr>
                </a:solidFill>
                <a:latin typeface="Arial Rounded MT Bold" panose="020F0704030504030204" pitchFamily="34" charset="0"/>
              </a:rPr>
              <a:t>While they have tested on one language pair (Hindi - English), their hypothesis is generic and has been already noted by linguists earlier (Vizca´ıno, 2011). Hence, we believe we can implement the idea and methodology for (Bangla – English) as well.</a:t>
            </a:r>
          </a:p>
        </p:txBody>
      </p:sp>
      <p:sp>
        <p:nvSpPr>
          <p:cNvPr id="13" name="TextBox 12">
            <a:extLst>
              <a:ext uri="{FF2B5EF4-FFF2-40B4-BE49-F238E27FC236}">
                <a16:creationId xmlns:a16="http://schemas.microsoft.com/office/drawing/2014/main" id="{3832C9EF-E77B-49DC-B523-E4E04FC313DF}"/>
              </a:ext>
            </a:extLst>
          </p:cNvPr>
          <p:cNvSpPr txBox="1"/>
          <p:nvPr/>
        </p:nvSpPr>
        <p:spPr>
          <a:xfrm>
            <a:off x="-3348" y="6273225"/>
            <a:ext cx="12195348" cy="584775"/>
          </a:xfrm>
          <a:prstGeom prst="rect">
            <a:avLst/>
          </a:prstGeom>
          <a:noFill/>
        </p:spPr>
        <p:txBody>
          <a:bodyPr wrap="square">
            <a:spAutoFit/>
          </a:bodyPr>
          <a:lstStyle/>
          <a:p>
            <a:pPr algn="ctr">
              <a:tabLst>
                <a:tab pos="2290763" algn="l"/>
              </a:tabLst>
            </a:pPr>
            <a:r>
              <a:rPr lang="en-US" sz="1600" i="0">
                <a:solidFill>
                  <a:schemeClr val="bg2">
                    <a:lumMod val="90000"/>
                  </a:schemeClr>
                </a:solidFill>
                <a:effectLst/>
                <a:latin typeface="Arial Rounded MT Bold" panose="020F0704030504030204" pitchFamily="34" charset="0"/>
              </a:rPr>
              <a:t>Code-Switching Patterns Can Be an Effective Route to Improve Performance of Downstream NLP Application: A Case Study of Humour, Sarcasm and Hate Speech Detection</a:t>
            </a:r>
            <a:endParaRPr lang="en-US" sz="1600">
              <a:solidFill>
                <a:schemeClr val="bg2">
                  <a:lumMod val="90000"/>
                </a:schemeClr>
              </a:solidFill>
              <a:latin typeface="Arial Rounded MT Bold" panose="020F0704030504030204" pitchFamily="34" charset="0"/>
            </a:endParaRPr>
          </a:p>
        </p:txBody>
      </p:sp>
      <p:pic>
        <p:nvPicPr>
          <p:cNvPr id="6" name="New_Recording_6 3db">
            <a:hlinkClick r:id="" action="ppaction://media"/>
            <a:extLst>
              <a:ext uri="{FF2B5EF4-FFF2-40B4-BE49-F238E27FC236}">
                <a16:creationId xmlns:a16="http://schemas.microsoft.com/office/drawing/2014/main" id="{5E35D3B6-B877-439D-A4B9-83A19150ABB6}"/>
              </a:ext>
            </a:extLst>
          </p:cNvPr>
          <p:cNvPicPr>
            <a:picLocks noChangeAspect="1"/>
          </p:cNvPicPr>
          <p:nvPr>
            <a:audioFile r:link="rId1"/>
            <p:extLst>
              <p:ext uri="{DAA4B4D4-6D71-4841-9C94-3DE7FCFB9230}">
                <p14:media xmlns:p14="http://schemas.microsoft.com/office/powerpoint/2010/main" r:embed="rId2">
                  <p14:trim st="120800" end="15961.6"/>
                </p14:media>
              </p:ext>
            </p:extLst>
          </p:nvPr>
        </p:nvPicPr>
        <p:blipFill>
          <a:blip r:embed="rId4"/>
          <a:stretch>
            <a:fillRect/>
          </a:stretch>
        </p:blipFill>
        <p:spPr>
          <a:xfrm>
            <a:off x="3046276" y="350442"/>
            <a:ext cx="609600" cy="609600"/>
          </a:xfrm>
          <a:prstGeom prst="rect">
            <a:avLst/>
          </a:prstGeom>
        </p:spPr>
      </p:pic>
    </p:spTree>
    <p:extLst>
      <p:ext uri="{BB962C8B-B14F-4D97-AF65-F5344CB8AC3E}">
        <p14:creationId xmlns:p14="http://schemas.microsoft.com/office/powerpoint/2010/main" val="20869246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2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8A919298-7928-4D06-86E9-F6094CB7C99B}"/>
              </a:ext>
            </a:extLst>
          </p:cNvPr>
          <p:cNvSpPr txBox="1"/>
          <p:nvPr/>
        </p:nvSpPr>
        <p:spPr>
          <a:xfrm>
            <a:off x="0" y="8261"/>
            <a:ext cx="12192000" cy="338554"/>
          </a:xfrm>
          <a:prstGeom prst="rect">
            <a:avLst/>
          </a:prstGeom>
          <a:noFill/>
        </p:spPr>
        <p:txBody>
          <a:bodyPr wrap="square">
            <a:spAutoFit/>
          </a:bodyPr>
          <a:lstStyle/>
          <a:p>
            <a:pPr>
              <a:tabLst>
                <a:tab pos="5943600" algn="ctr"/>
                <a:tab pos="11998325" algn="r"/>
              </a:tabLst>
            </a:pPr>
            <a:r>
              <a:rPr lang="en-US" sz="1600">
                <a:solidFill>
                  <a:schemeClr val="bg2">
                    <a:lumMod val="90000"/>
                  </a:schemeClr>
                </a:solidFill>
                <a:latin typeface="Arial Rounded MT Bold" panose="020F0704030504030204" pitchFamily="34" charset="0"/>
              </a:rPr>
              <a:t>21141017	The End	 Md. Shahriyar Hossain</a:t>
            </a:r>
          </a:p>
        </p:txBody>
      </p:sp>
      <p:sp>
        <p:nvSpPr>
          <p:cNvPr id="11" name="Rectangle 10">
            <a:extLst>
              <a:ext uri="{FF2B5EF4-FFF2-40B4-BE49-F238E27FC236}">
                <a16:creationId xmlns:a16="http://schemas.microsoft.com/office/drawing/2014/main" id="{DBD81954-AC1F-41D1-A0C1-40D03A6211ED}"/>
              </a:ext>
            </a:extLst>
          </p:cNvPr>
          <p:cNvSpPr/>
          <p:nvPr/>
        </p:nvSpPr>
        <p:spPr>
          <a:xfrm>
            <a:off x="1890765" y="2967335"/>
            <a:ext cx="8410470" cy="923330"/>
          </a:xfrm>
          <a:prstGeom prst="rect">
            <a:avLst/>
          </a:prstGeom>
          <a:noFill/>
        </p:spPr>
        <p:txBody>
          <a:bodyPr wrap="square" lIns="91440" tIns="45720" rIns="91440" bIns="45720">
            <a:spAutoFit/>
          </a:bodyPr>
          <a:lstStyle/>
          <a:p>
            <a:pPr algn="ctr"/>
            <a:r>
              <a:rPr lang="en-US" sz="5400">
                <a:latin typeface="Arial Rounded MT Bold" panose="020F0704030504030204" pitchFamily="34" charset="0"/>
              </a:rPr>
              <a:t>Thank You!</a:t>
            </a:r>
          </a:p>
        </p:txBody>
      </p:sp>
      <p:sp>
        <p:nvSpPr>
          <p:cNvPr id="13" name="TextBox 12">
            <a:extLst>
              <a:ext uri="{FF2B5EF4-FFF2-40B4-BE49-F238E27FC236}">
                <a16:creationId xmlns:a16="http://schemas.microsoft.com/office/drawing/2014/main" id="{3832C9EF-E77B-49DC-B523-E4E04FC313DF}"/>
              </a:ext>
            </a:extLst>
          </p:cNvPr>
          <p:cNvSpPr txBox="1"/>
          <p:nvPr/>
        </p:nvSpPr>
        <p:spPr>
          <a:xfrm>
            <a:off x="-3348" y="6273225"/>
            <a:ext cx="12195348" cy="584775"/>
          </a:xfrm>
          <a:prstGeom prst="rect">
            <a:avLst/>
          </a:prstGeom>
          <a:noFill/>
        </p:spPr>
        <p:txBody>
          <a:bodyPr wrap="square">
            <a:spAutoFit/>
          </a:bodyPr>
          <a:lstStyle/>
          <a:p>
            <a:pPr algn="ctr">
              <a:tabLst>
                <a:tab pos="2290763" algn="l"/>
              </a:tabLst>
            </a:pPr>
            <a:r>
              <a:rPr lang="en-US" sz="1600" i="0">
                <a:solidFill>
                  <a:schemeClr val="bg2">
                    <a:lumMod val="90000"/>
                  </a:schemeClr>
                </a:solidFill>
                <a:effectLst/>
                <a:latin typeface="Arial Rounded MT Bold" panose="020F0704030504030204" pitchFamily="34" charset="0"/>
              </a:rPr>
              <a:t>Code-Switching Patterns Can Be an Effective Route to Improve Performance of Downstream NLP Application: A Case Study of Humour, Sarcasm and Hate Speech Detection</a:t>
            </a:r>
            <a:endParaRPr lang="en-US" sz="1600">
              <a:solidFill>
                <a:schemeClr val="bg2">
                  <a:lumMod val="90000"/>
                </a:schemeClr>
              </a:solidFill>
              <a:latin typeface="Arial Rounded MT Bold" panose="020F0704030504030204" pitchFamily="34" charset="0"/>
            </a:endParaRPr>
          </a:p>
        </p:txBody>
      </p:sp>
      <p:pic>
        <p:nvPicPr>
          <p:cNvPr id="5" name="New_Recording_6 3db">
            <a:hlinkClick r:id="" action="ppaction://media"/>
            <a:extLst>
              <a:ext uri="{FF2B5EF4-FFF2-40B4-BE49-F238E27FC236}">
                <a16:creationId xmlns:a16="http://schemas.microsoft.com/office/drawing/2014/main" id="{934820AD-677E-4587-844C-35BBCBD8ECBE}"/>
              </a:ext>
            </a:extLst>
          </p:cNvPr>
          <p:cNvPicPr>
            <a:picLocks noChangeAspect="1"/>
          </p:cNvPicPr>
          <p:nvPr>
            <a:audioFile r:link="rId1"/>
            <p:extLst>
              <p:ext uri="{DAA4B4D4-6D71-4841-9C94-3DE7FCFB9230}">
                <p14:media xmlns:p14="http://schemas.microsoft.com/office/powerpoint/2010/main" r:embed="rId2">
                  <p14:trim st="167000" end="3480.6"/>
                </p14:media>
              </p:ext>
            </p:extLst>
          </p:nvPr>
        </p:nvPicPr>
        <p:blipFill>
          <a:blip r:embed="rId4"/>
          <a:stretch>
            <a:fillRect/>
          </a:stretch>
        </p:blipFill>
        <p:spPr>
          <a:xfrm>
            <a:off x="3046276" y="350442"/>
            <a:ext cx="609600" cy="609600"/>
          </a:xfrm>
          <a:prstGeom prst="rect">
            <a:avLst/>
          </a:prstGeom>
        </p:spPr>
      </p:pic>
    </p:spTree>
    <p:extLst>
      <p:ext uri="{BB962C8B-B14F-4D97-AF65-F5344CB8AC3E}">
        <p14:creationId xmlns:p14="http://schemas.microsoft.com/office/powerpoint/2010/main" val="10022714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481" fill="hold"/>
                                        <p:tgtEl>
                                          <p:spTgt spid="5"/>
                                        </p:tgtEl>
                                      </p:cBhvr>
                                    </p:cmd>
                                  </p:childTnLst>
                                </p:cTn>
                              </p:par>
                              <p:par>
                                <p:cTn id="7" presetID="42" presetClass="entr" presetSubtype="0" fill="hold" grpId="0" nodeType="withEffect">
                                  <p:stCondLst>
                                    <p:cond delay="9900"/>
                                  </p:stCondLst>
                                  <p:childTnLst>
                                    <p:set>
                                      <p:cBhvr>
                                        <p:cTn id="8" dur="1" fill="hold">
                                          <p:stCondLst>
                                            <p:cond delay="0"/>
                                          </p:stCondLst>
                                        </p:cTn>
                                        <p:tgtEl>
                                          <p:spTgt spid="11"/>
                                        </p:tgtEl>
                                        <p:attrNameLst>
                                          <p:attrName>style.visibility</p:attrName>
                                        </p:attrNameLst>
                                      </p:cBhvr>
                                      <p:to>
                                        <p:strVal val="visible"/>
                                      </p:to>
                                    </p:set>
                                    <p:animEffect transition="in" filter="fade">
                                      <p:cBhvr>
                                        <p:cTn id="9" dur="1000"/>
                                        <p:tgtEl>
                                          <p:spTgt spid="11"/>
                                        </p:tgtEl>
                                      </p:cBhvr>
                                    </p:animEffect>
                                    <p:anim calcmode="lin" valueType="num">
                                      <p:cBhvr>
                                        <p:cTn id="10" dur="1000" fill="hold"/>
                                        <p:tgtEl>
                                          <p:spTgt spid="11"/>
                                        </p:tgtEl>
                                        <p:attrNameLst>
                                          <p:attrName>ppt_x</p:attrName>
                                        </p:attrNameLst>
                                      </p:cBhvr>
                                      <p:tavLst>
                                        <p:tav tm="0">
                                          <p:val>
                                            <p:strVal val="#ppt_x"/>
                                          </p:val>
                                        </p:tav>
                                        <p:tav tm="100000">
                                          <p:val>
                                            <p:strVal val="#ppt_x"/>
                                          </p:val>
                                        </p:tav>
                                      </p:tavLst>
                                    </p:anim>
                                    <p:anim calcmode="lin" valueType="num">
                                      <p:cBhvr>
                                        <p:cTn id="11"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12" fill="hold" display="0">
                  <p:stCondLst>
                    <p:cond delay="indefinite"/>
                  </p:stCondLst>
                  <p:endCondLst>
                    <p:cond evt="onStopAudio" delay="0">
                      <p:tgtEl>
                        <p:sldTgt/>
                      </p:tgtEl>
                    </p:cond>
                  </p:endCondLst>
                </p:cTn>
                <p:tgtEl>
                  <p:spTgt spid="5"/>
                </p:tgtEl>
              </p:cMediaNode>
            </p:audio>
          </p:childTnLst>
        </p:cTn>
      </p:par>
    </p:tnLst>
    <p:bldLst>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8A919298-7928-4D06-86E9-F6094CB7C99B}"/>
              </a:ext>
            </a:extLst>
          </p:cNvPr>
          <p:cNvSpPr txBox="1"/>
          <p:nvPr/>
        </p:nvSpPr>
        <p:spPr>
          <a:xfrm>
            <a:off x="0" y="8261"/>
            <a:ext cx="12192000" cy="338554"/>
          </a:xfrm>
          <a:prstGeom prst="rect">
            <a:avLst/>
          </a:prstGeom>
          <a:noFill/>
        </p:spPr>
        <p:txBody>
          <a:bodyPr wrap="square">
            <a:spAutoFit/>
          </a:bodyPr>
          <a:lstStyle/>
          <a:p>
            <a:pPr>
              <a:tabLst>
                <a:tab pos="5943600" algn="ctr"/>
                <a:tab pos="11998325" algn="r"/>
              </a:tabLst>
            </a:pPr>
            <a:r>
              <a:rPr lang="en-US" sz="1600">
                <a:solidFill>
                  <a:schemeClr val="bg2">
                    <a:lumMod val="90000"/>
                  </a:schemeClr>
                </a:solidFill>
                <a:latin typeface="Arial Rounded MT Bold" panose="020F0704030504030204" pitchFamily="34" charset="0"/>
              </a:rPr>
              <a:t>21341031	ABSTRACT	Mohammed Julfikar Ali Mahbub</a:t>
            </a:r>
          </a:p>
        </p:txBody>
      </p:sp>
      <p:sp>
        <p:nvSpPr>
          <p:cNvPr id="10" name="TextBox 9">
            <a:extLst>
              <a:ext uri="{FF2B5EF4-FFF2-40B4-BE49-F238E27FC236}">
                <a16:creationId xmlns:a16="http://schemas.microsoft.com/office/drawing/2014/main" id="{72DC54C1-2095-4792-B6B4-4EB2613EDA93}"/>
              </a:ext>
            </a:extLst>
          </p:cNvPr>
          <p:cNvSpPr txBox="1"/>
          <p:nvPr/>
        </p:nvSpPr>
        <p:spPr>
          <a:xfrm>
            <a:off x="-3348" y="6273225"/>
            <a:ext cx="12195348" cy="584775"/>
          </a:xfrm>
          <a:prstGeom prst="rect">
            <a:avLst/>
          </a:prstGeom>
          <a:noFill/>
        </p:spPr>
        <p:txBody>
          <a:bodyPr wrap="square">
            <a:spAutoFit/>
          </a:bodyPr>
          <a:lstStyle/>
          <a:p>
            <a:pPr algn="ctr">
              <a:tabLst>
                <a:tab pos="2290763" algn="l"/>
              </a:tabLst>
            </a:pPr>
            <a:r>
              <a:rPr lang="en-US" sz="1600" i="0">
                <a:solidFill>
                  <a:schemeClr val="bg2">
                    <a:lumMod val="90000"/>
                  </a:schemeClr>
                </a:solidFill>
                <a:effectLst/>
                <a:latin typeface="Arial Rounded MT Bold" panose="020F0704030504030204" pitchFamily="34" charset="0"/>
              </a:rPr>
              <a:t>Code-Switching Patterns Can Be an Effective Route to Improve Performance of Downstream NLP Application: A Case Study of Humour, Sarcasm and Hate Speech Detection</a:t>
            </a:r>
            <a:endParaRPr lang="en-US" sz="1600">
              <a:solidFill>
                <a:schemeClr val="bg2">
                  <a:lumMod val="90000"/>
                </a:schemeClr>
              </a:solidFill>
              <a:latin typeface="Arial Rounded MT Bold" panose="020F0704030504030204" pitchFamily="34" charset="0"/>
            </a:endParaRPr>
          </a:p>
        </p:txBody>
      </p:sp>
      <p:sp>
        <p:nvSpPr>
          <p:cNvPr id="11" name="Rectangle 10">
            <a:extLst>
              <a:ext uri="{FF2B5EF4-FFF2-40B4-BE49-F238E27FC236}">
                <a16:creationId xmlns:a16="http://schemas.microsoft.com/office/drawing/2014/main" id="{8F7F3905-55C0-41FF-AFBE-DDC11AD0A370}"/>
              </a:ext>
            </a:extLst>
          </p:cNvPr>
          <p:cNvSpPr/>
          <p:nvPr/>
        </p:nvSpPr>
        <p:spPr>
          <a:xfrm>
            <a:off x="0" y="639202"/>
            <a:ext cx="2713055" cy="584775"/>
          </a:xfrm>
          <a:prstGeom prst="rect">
            <a:avLst/>
          </a:prstGeom>
          <a:noFill/>
        </p:spPr>
        <p:txBody>
          <a:bodyPr wrap="square" lIns="91440" tIns="45720" rIns="91440" bIns="45720">
            <a:spAutoFit/>
          </a:bodyPr>
          <a:lstStyle/>
          <a:p>
            <a:r>
              <a:rPr lang="en-US" sz="3200">
                <a:latin typeface="Arial Rounded MT Bold" panose="020F0704030504030204" pitchFamily="34" charset="0"/>
              </a:rPr>
              <a:t>Abstract</a:t>
            </a:r>
          </a:p>
        </p:txBody>
      </p:sp>
      <p:sp>
        <p:nvSpPr>
          <p:cNvPr id="12" name="TextBox 11">
            <a:extLst>
              <a:ext uri="{FF2B5EF4-FFF2-40B4-BE49-F238E27FC236}">
                <a16:creationId xmlns:a16="http://schemas.microsoft.com/office/drawing/2014/main" id="{833F661D-AE7E-4C7B-8866-D04C57A93086}"/>
              </a:ext>
            </a:extLst>
          </p:cNvPr>
          <p:cNvSpPr txBox="1"/>
          <p:nvPr/>
        </p:nvSpPr>
        <p:spPr>
          <a:xfrm>
            <a:off x="0" y="1153372"/>
            <a:ext cx="12192000" cy="1200329"/>
          </a:xfrm>
          <a:prstGeom prst="rect">
            <a:avLst/>
          </a:prstGeom>
          <a:noFill/>
        </p:spPr>
        <p:txBody>
          <a:bodyPr wrap="square">
            <a:spAutoFit/>
          </a:bodyPr>
          <a:lstStyle/>
          <a:p>
            <a:pPr algn="justLow"/>
            <a:r>
              <a:rPr lang="en-US">
                <a:solidFill>
                  <a:schemeClr val="tx1">
                    <a:lumMod val="85000"/>
                    <a:lumOff val="15000"/>
                  </a:schemeClr>
                </a:solidFill>
                <a:latin typeface="Arial Rounded MT Bold" panose="020F0704030504030204" pitchFamily="34" charset="0"/>
              </a:rPr>
              <a:t>They showed how codeswitching patterns can be used to improve various downstream NLP applications in this paper. To improve humour, sarcasm, and hate speech detection tasks, they encoded different switching features. They believe that this simple linguistic observation could be useful in improving other NLP applications in the future with any other languages as well.</a:t>
            </a:r>
          </a:p>
        </p:txBody>
      </p:sp>
      <p:pic>
        <p:nvPicPr>
          <p:cNvPr id="16" name="Picture 15">
            <a:extLst>
              <a:ext uri="{FF2B5EF4-FFF2-40B4-BE49-F238E27FC236}">
                <a16:creationId xmlns:a16="http://schemas.microsoft.com/office/drawing/2014/main" id="{B2205C2D-35A4-4813-B5C0-3951EFC2B1C1}"/>
              </a:ext>
            </a:extLst>
          </p:cNvPr>
          <p:cNvPicPr>
            <a:picLocks noChangeAspect="1"/>
          </p:cNvPicPr>
          <p:nvPr/>
        </p:nvPicPr>
        <p:blipFill>
          <a:blip r:embed="rId6"/>
          <a:stretch>
            <a:fillRect/>
          </a:stretch>
        </p:blipFill>
        <p:spPr>
          <a:xfrm>
            <a:off x="284774" y="2907668"/>
            <a:ext cx="11622452" cy="3058540"/>
          </a:xfrm>
          <a:prstGeom prst="rect">
            <a:avLst/>
          </a:prstGeom>
        </p:spPr>
      </p:pic>
      <p:pic>
        <p:nvPicPr>
          <p:cNvPr id="2" name="A2.1">
            <a:hlinkClick r:id="" action="ppaction://media"/>
            <a:extLst>
              <a:ext uri="{FF2B5EF4-FFF2-40B4-BE49-F238E27FC236}">
                <a16:creationId xmlns:a16="http://schemas.microsoft.com/office/drawing/2014/main" id="{98ED0060-A389-4324-A73D-71580ED25C1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3203427" y="334402"/>
            <a:ext cx="609600" cy="609600"/>
          </a:xfrm>
          <a:prstGeom prst="rect">
            <a:avLst/>
          </a:prstGeom>
        </p:spPr>
      </p:pic>
      <p:sp>
        <p:nvSpPr>
          <p:cNvPr id="3" name="Rectangle 2">
            <a:extLst>
              <a:ext uri="{FF2B5EF4-FFF2-40B4-BE49-F238E27FC236}">
                <a16:creationId xmlns:a16="http://schemas.microsoft.com/office/drawing/2014/main" id="{A412B50F-2883-4DEA-B792-40633F9127BB}"/>
              </a:ext>
            </a:extLst>
          </p:cNvPr>
          <p:cNvSpPr/>
          <p:nvPr/>
        </p:nvSpPr>
        <p:spPr>
          <a:xfrm>
            <a:off x="50802" y="1204063"/>
            <a:ext cx="11810999" cy="294537"/>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5777EEA-4DE6-4D9F-948A-FA2EF415699F}"/>
              </a:ext>
            </a:extLst>
          </p:cNvPr>
          <p:cNvSpPr/>
          <p:nvPr/>
        </p:nvSpPr>
        <p:spPr>
          <a:xfrm>
            <a:off x="1625599" y="1495378"/>
            <a:ext cx="6688668" cy="265690"/>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D048BE4-304C-42CB-A443-7A5DB09926DB}"/>
              </a:ext>
            </a:extLst>
          </p:cNvPr>
          <p:cNvSpPr/>
          <p:nvPr/>
        </p:nvSpPr>
        <p:spPr>
          <a:xfrm>
            <a:off x="8957736" y="1509893"/>
            <a:ext cx="3158064" cy="265690"/>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FC66777-83B4-4ABF-BE87-91C3C93941EE}"/>
              </a:ext>
            </a:extLst>
          </p:cNvPr>
          <p:cNvSpPr/>
          <p:nvPr/>
        </p:nvSpPr>
        <p:spPr>
          <a:xfrm>
            <a:off x="50799" y="1758373"/>
            <a:ext cx="1058334" cy="265690"/>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A3D3E9B-015D-4EC9-8BA5-3DCDED412860}"/>
              </a:ext>
            </a:extLst>
          </p:cNvPr>
          <p:cNvSpPr/>
          <p:nvPr/>
        </p:nvSpPr>
        <p:spPr>
          <a:xfrm>
            <a:off x="9618132" y="1775583"/>
            <a:ext cx="2497667" cy="265690"/>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D244BAD-D81A-4FD6-9846-7EBAC7A4CE00}"/>
              </a:ext>
            </a:extLst>
          </p:cNvPr>
          <p:cNvSpPr/>
          <p:nvPr/>
        </p:nvSpPr>
        <p:spPr>
          <a:xfrm>
            <a:off x="50799" y="2052383"/>
            <a:ext cx="6553201" cy="265690"/>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B25F9A1-AE82-4BBE-8159-30DD15134A4E}"/>
              </a:ext>
            </a:extLst>
          </p:cNvPr>
          <p:cNvSpPr/>
          <p:nvPr/>
        </p:nvSpPr>
        <p:spPr>
          <a:xfrm>
            <a:off x="528277" y="4203673"/>
            <a:ext cx="11142134" cy="466529"/>
          </a:xfrm>
          <a:prstGeom prst="rect">
            <a:avLst/>
          </a:prstGeom>
          <a:noFill/>
          <a:ln w="57150">
            <a:solidFill>
              <a:srgbClr val="F986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D71CE36-0CB9-4E5F-B2E5-65FDE1073D17}"/>
              </a:ext>
            </a:extLst>
          </p:cNvPr>
          <p:cNvSpPr/>
          <p:nvPr/>
        </p:nvSpPr>
        <p:spPr>
          <a:xfrm>
            <a:off x="528277" y="5130180"/>
            <a:ext cx="11142134" cy="466529"/>
          </a:xfrm>
          <a:prstGeom prst="rect">
            <a:avLst/>
          </a:prstGeom>
          <a:noFill/>
          <a:ln w="57150">
            <a:solidFill>
              <a:srgbClr val="F986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EE1E303-2EC1-4DA9-86B8-B8AC83B4D94C}"/>
              </a:ext>
            </a:extLst>
          </p:cNvPr>
          <p:cNvSpPr/>
          <p:nvPr/>
        </p:nvSpPr>
        <p:spPr>
          <a:xfrm>
            <a:off x="5427133" y="3234266"/>
            <a:ext cx="2209799" cy="498795"/>
          </a:xfrm>
          <a:prstGeom prst="rect">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3810FA1-AB19-4AB9-9423-FFBF6D537EC7}"/>
              </a:ext>
            </a:extLst>
          </p:cNvPr>
          <p:cNvSpPr/>
          <p:nvPr/>
        </p:nvSpPr>
        <p:spPr>
          <a:xfrm>
            <a:off x="7636932" y="3237107"/>
            <a:ext cx="2235201" cy="498795"/>
          </a:xfrm>
          <a:prstGeom prst="rect">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521B611-18C1-46E1-99A8-260DAE1082A3}"/>
              </a:ext>
            </a:extLst>
          </p:cNvPr>
          <p:cNvSpPr/>
          <p:nvPr/>
        </p:nvSpPr>
        <p:spPr>
          <a:xfrm>
            <a:off x="9872133" y="3234266"/>
            <a:ext cx="1617133" cy="498795"/>
          </a:xfrm>
          <a:prstGeom prst="rect">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D99E4320-85A2-4677-8161-1FD032636601}"/>
              </a:ext>
            </a:extLst>
          </p:cNvPr>
          <p:cNvSpPr/>
          <p:nvPr/>
        </p:nvSpPr>
        <p:spPr>
          <a:xfrm>
            <a:off x="582134" y="3101742"/>
            <a:ext cx="11039252" cy="2682369"/>
          </a:xfrm>
          <a:prstGeom prst="rect">
            <a:avLst/>
          </a:prstGeom>
          <a:noFill/>
          <a:ln w="57150">
            <a:solidFill>
              <a:srgbClr val="F9860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07B5AD99-E50B-4596-9708-22BE48B878BF}"/>
              </a:ext>
            </a:extLst>
          </p:cNvPr>
          <p:cNvSpPr/>
          <p:nvPr/>
        </p:nvSpPr>
        <p:spPr>
          <a:xfrm>
            <a:off x="528277" y="3741041"/>
            <a:ext cx="11142134" cy="91602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198E9B13-8347-455C-9FF3-CF4C7A77BED8}"/>
              </a:ext>
            </a:extLst>
          </p:cNvPr>
          <p:cNvSpPr/>
          <p:nvPr/>
        </p:nvSpPr>
        <p:spPr>
          <a:xfrm>
            <a:off x="528277" y="4699591"/>
            <a:ext cx="11142134" cy="897118"/>
          </a:xfrm>
          <a:prstGeom prst="rect">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A2.2">
            <a:hlinkClick r:id="" action="ppaction://media"/>
            <a:extLst>
              <a:ext uri="{FF2B5EF4-FFF2-40B4-BE49-F238E27FC236}">
                <a16:creationId xmlns:a16="http://schemas.microsoft.com/office/drawing/2014/main" id="{6BB371B1-3C4F-452B-9391-2C57D3934EA4}"/>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4303399" y="363147"/>
            <a:ext cx="609600" cy="609600"/>
          </a:xfrm>
          <a:prstGeom prst="rect">
            <a:avLst/>
          </a:prstGeom>
        </p:spPr>
      </p:pic>
    </p:spTree>
    <p:extLst>
      <p:ext uri="{BB962C8B-B14F-4D97-AF65-F5344CB8AC3E}">
        <p14:creationId xmlns:p14="http://schemas.microsoft.com/office/powerpoint/2010/main" val="29375578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947" fill="hold"/>
                                        <p:tgtEl>
                                          <p:spTgt spid="2"/>
                                        </p:tgtEl>
                                      </p:cBhvr>
                                    </p:cmd>
                                  </p:childTnLst>
                                </p:cTn>
                              </p:par>
                              <p:par>
                                <p:cTn id="7" presetID="10" presetClass="entr" presetSubtype="0" fill="hold" grpId="0" nodeType="withEffect">
                                  <p:stCondLst>
                                    <p:cond delay="2000"/>
                                  </p:stCondLst>
                                  <p:childTnLst>
                                    <p:set>
                                      <p:cBhvr>
                                        <p:cTn id="8" dur="1" fill="hold">
                                          <p:stCondLst>
                                            <p:cond delay="0"/>
                                          </p:stCondLst>
                                        </p:cTn>
                                        <p:tgtEl>
                                          <p:spTgt spid="3"/>
                                        </p:tgtEl>
                                        <p:attrNameLst>
                                          <p:attrName>style.visibility</p:attrName>
                                        </p:attrNameLst>
                                      </p:cBhvr>
                                      <p:to>
                                        <p:strVal val="visible"/>
                                      </p:to>
                                    </p:set>
                                    <p:animEffect transition="in" filter="fade">
                                      <p:cBhvr>
                                        <p:cTn id="9" dur="500"/>
                                        <p:tgtEl>
                                          <p:spTgt spid="3"/>
                                        </p:tgtEl>
                                      </p:cBhvr>
                                    </p:animEffect>
                                  </p:childTnLst>
                                </p:cTn>
                              </p:par>
                              <p:par>
                                <p:cTn id="10" presetID="10" presetClass="entr" presetSubtype="0" fill="hold" grpId="0" nodeType="withEffect">
                                  <p:stCondLst>
                                    <p:cond delay="730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par>
                                <p:cTn id="13" presetID="10" presetClass="entr" presetSubtype="0" fill="hold" grpId="0" nodeType="withEffect">
                                  <p:stCondLst>
                                    <p:cond delay="850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par>
                                <p:cTn id="16" presetID="10" presetClass="exit" presetSubtype="0" fill="hold" grpId="1" nodeType="withEffect">
                                  <p:stCondLst>
                                    <p:cond delay="6000"/>
                                  </p:stCondLst>
                                  <p:childTnLst>
                                    <p:animEffect transition="out" filter="fade">
                                      <p:cBhvr>
                                        <p:cTn id="17" dur="500"/>
                                        <p:tgtEl>
                                          <p:spTgt spid="3"/>
                                        </p:tgtEl>
                                      </p:cBhvr>
                                    </p:animEffect>
                                    <p:set>
                                      <p:cBhvr>
                                        <p:cTn id="18" dur="1" fill="hold">
                                          <p:stCondLst>
                                            <p:cond delay="499"/>
                                          </p:stCondLst>
                                        </p:cTn>
                                        <p:tgtEl>
                                          <p:spTgt spid="3"/>
                                        </p:tgtEl>
                                        <p:attrNameLst>
                                          <p:attrName>style.visibility</p:attrName>
                                        </p:attrNameLst>
                                      </p:cBhvr>
                                      <p:to>
                                        <p:strVal val="hidden"/>
                                      </p:to>
                                    </p:set>
                                  </p:childTnLst>
                                </p:cTn>
                              </p:par>
                              <p:par>
                                <p:cTn id="19" presetID="10" presetClass="entr" presetSubtype="0" fill="hold" grpId="0" nodeType="withEffect">
                                  <p:stCondLst>
                                    <p:cond delay="8750"/>
                                  </p:stCondLst>
                                  <p:childTnLst>
                                    <p:set>
                                      <p:cBhvr>
                                        <p:cTn id="20" dur="1" fill="hold">
                                          <p:stCondLst>
                                            <p:cond delay="0"/>
                                          </p:stCondLst>
                                        </p:cTn>
                                        <p:tgtEl>
                                          <p:spTgt spid="22"/>
                                        </p:tgtEl>
                                        <p:attrNameLst>
                                          <p:attrName>style.visibility</p:attrName>
                                        </p:attrNameLst>
                                      </p:cBhvr>
                                      <p:to>
                                        <p:strVal val="visible"/>
                                      </p:to>
                                    </p:set>
                                    <p:animEffect transition="in" filter="fade">
                                      <p:cBhvr>
                                        <p:cTn id="21" dur="500"/>
                                        <p:tgtEl>
                                          <p:spTgt spid="22"/>
                                        </p:tgtEl>
                                      </p:cBhvr>
                                    </p:animEffect>
                                  </p:childTnLst>
                                </p:cTn>
                              </p:par>
                              <p:par>
                                <p:cTn id="22" presetID="10" presetClass="exit" presetSubtype="0" fill="hold" grpId="1" nodeType="withEffect">
                                  <p:stCondLst>
                                    <p:cond delay="9000"/>
                                  </p:stCondLst>
                                  <p:childTnLst>
                                    <p:animEffect transition="out" filter="fade">
                                      <p:cBhvr>
                                        <p:cTn id="23" dur="500"/>
                                        <p:tgtEl>
                                          <p:spTgt spid="21"/>
                                        </p:tgtEl>
                                      </p:cBhvr>
                                    </p:animEffect>
                                    <p:set>
                                      <p:cBhvr>
                                        <p:cTn id="24" dur="1" fill="hold">
                                          <p:stCondLst>
                                            <p:cond delay="499"/>
                                          </p:stCondLst>
                                        </p:cTn>
                                        <p:tgtEl>
                                          <p:spTgt spid="21"/>
                                        </p:tgtEl>
                                        <p:attrNameLst>
                                          <p:attrName>style.visibility</p:attrName>
                                        </p:attrNameLst>
                                      </p:cBhvr>
                                      <p:to>
                                        <p:strVal val="hidden"/>
                                      </p:to>
                                    </p:set>
                                  </p:childTnLst>
                                </p:cTn>
                              </p:par>
                              <p:par>
                                <p:cTn id="25" presetID="10" presetClass="entr" presetSubtype="0" fill="hold" grpId="0" nodeType="withEffect">
                                  <p:stCondLst>
                                    <p:cond delay="940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500"/>
                                        <p:tgtEl>
                                          <p:spTgt spid="23"/>
                                        </p:tgtEl>
                                      </p:cBhvr>
                                    </p:animEffect>
                                  </p:childTnLst>
                                </p:cTn>
                              </p:par>
                              <p:par>
                                <p:cTn id="28" presetID="10" presetClass="exit" presetSubtype="0" fill="hold" grpId="1" nodeType="withEffect">
                                  <p:stCondLst>
                                    <p:cond delay="9250"/>
                                  </p:stCondLst>
                                  <p:childTnLst>
                                    <p:animEffect transition="out" filter="fade">
                                      <p:cBhvr>
                                        <p:cTn id="29" dur="500"/>
                                        <p:tgtEl>
                                          <p:spTgt spid="22"/>
                                        </p:tgtEl>
                                      </p:cBhvr>
                                    </p:animEffect>
                                    <p:set>
                                      <p:cBhvr>
                                        <p:cTn id="30" dur="1" fill="hold">
                                          <p:stCondLst>
                                            <p:cond delay="499"/>
                                          </p:stCondLst>
                                        </p:cTn>
                                        <p:tgtEl>
                                          <p:spTgt spid="22"/>
                                        </p:tgtEl>
                                        <p:attrNameLst>
                                          <p:attrName>style.visibility</p:attrName>
                                        </p:attrNameLst>
                                      </p:cBhvr>
                                      <p:to>
                                        <p:strVal val="hidden"/>
                                      </p:to>
                                    </p:set>
                                  </p:childTnLst>
                                </p:cTn>
                              </p:par>
                              <p:par>
                                <p:cTn id="31" presetID="10" presetClass="exit" presetSubtype="0" fill="hold" grpId="1" nodeType="withEffect">
                                  <p:stCondLst>
                                    <p:cond delay="10000"/>
                                  </p:stCondLst>
                                  <p:childTnLst>
                                    <p:animEffect transition="out" filter="fade">
                                      <p:cBhvr>
                                        <p:cTn id="32" dur="500"/>
                                        <p:tgtEl>
                                          <p:spTgt spid="23"/>
                                        </p:tgtEl>
                                      </p:cBhvr>
                                    </p:animEffect>
                                    <p:set>
                                      <p:cBhvr>
                                        <p:cTn id="33" dur="1" fill="hold">
                                          <p:stCondLst>
                                            <p:cond delay="499"/>
                                          </p:stCondLst>
                                        </p:cTn>
                                        <p:tgtEl>
                                          <p:spTgt spid="23"/>
                                        </p:tgtEl>
                                        <p:attrNameLst>
                                          <p:attrName>style.visibility</p:attrName>
                                        </p:attrNameLst>
                                      </p:cBhvr>
                                      <p:to>
                                        <p:strVal val="hidden"/>
                                      </p:to>
                                    </p:set>
                                  </p:childTnLst>
                                </p:cTn>
                              </p:par>
                              <p:par>
                                <p:cTn id="34" presetID="10" presetClass="entr" presetSubtype="0" fill="hold" grpId="0" nodeType="withEffect">
                                  <p:stCondLst>
                                    <p:cond delay="1150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par>
                                <p:cTn id="37" presetID="10" presetClass="entr" presetSubtype="0" fill="hold" grpId="0" nodeType="withEffect">
                                  <p:stCondLst>
                                    <p:cond delay="1150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childTnLst>
                                </p:cTn>
                              </p:par>
                              <p:par>
                                <p:cTn id="40" presetID="10" presetClass="entr" presetSubtype="0" fill="hold" grpId="0" nodeType="withEffect">
                                  <p:stCondLst>
                                    <p:cond delay="15700"/>
                                  </p:stCondLst>
                                  <p:childTnLst>
                                    <p:set>
                                      <p:cBhvr>
                                        <p:cTn id="41" dur="1" fill="hold">
                                          <p:stCondLst>
                                            <p:cond delay="0"/>
                                          </p:stCondLst>
                                        </p:cTn>
                                        <p:tgtEl>
                                          <p:spTgt spid="17"/>
                                        </p:tgtEl>
                                        <p:attrNameLst>
                                          <p:attrName>style.visibility</p:attrName>
                                        </p:attrNameLst>
                                      </p:cBhvr>
                                      <p:to>
                                        <p:strVal val="visible"/>
                                      </p:to>
                                    </p:set>
                                    <p:animEffect transition="in" filter="fade">
                                      <p:cBhvr>
                                        <p:cTn id="42" dur="500"/>
                                        <p:tgtEl>
                                          <p:spTgt spid="17"/>
                                        </p:tgtEl>
                                      </p:cBhvr>
                                    </p:animEffect>
                                  </p:childTnLst>
                                </p:cTn>
                              </p:par>
                              <p:par>
                                <p:cTn id="43" presetID="10" presetClass="entr" presetSubtype="0" fill="hold" grpId="0" nodeType="withEffect">
                                  <p:stCondLst>
                                    <p:cond delay="15700"/>
                                  </p:stCondLst>
                                  <p:childTnLst>
                                    <p:set>
                                      <p:cBhvr>
                                        <p:cTn id="44" dur="1" fill="hold">
                                          <p:stCondLst>
                                            <p:cond delay="0"/>
                                          </p:stCondLst>
                                        </p:cTn>
                                        <p:tgtEl>
                                          <p:spTgt spid="18"/>
                                        </p:tgtEl>
                                        <p:attrNameLst>
                                          <p:attrName>style.visibility</p:attrName>
                                        </p:attrNameLst>
                                      </p:cBhvr>
                                      <p:to>
                                        <p:strVal val="visible"/>
                                      </p:to>
                                    </p:set>
                                    <p:animEffect transition="in" filter="fade">
                                      <p:cBhvr>
                                        <p:cTn id="45" dur="500"/>
                                        <p:tgtEl>
                                          <p:spTgt spid="18"/>
                                        </p:tgtEl>
                                      </p:cBhvr>
                                    </p:animEffect>
                                  </p:childTnLst>
                                </p:cTn>
                              </p:par>
                              <p:par>
                                <p:cTn id="46" presetID="10" presetClass="exit" presetSubtype="0" fill="hold" grpId="1" nodeType="withEffect">
                                  <p:stCondLst>
                                    <p:cond delay="15700"/>
                                  </p:stCondLst>
                                  <p:childTnLst>
                                    <p:animEffect transition="out" filter="fade">
                                      <p:cBhvr>
                                        <p:cTn id="47" dur="500"/>
                                        <p:tgtEl>
                                          <p:spTgt spid="13"/>
                                        </p:tgtEl>
                                      </p:cBhvr>
                                    </p:animEffect>
                                    <p:set>
                                      <p:cBhvr>
                                        <p:cTn id="48" dur="1" fill="hold">
                                          <p:stCondLst>
                                            <p:cond delay="499"/>
                                          </p:stCondLst>
                                        </p:cTn>
                                        <p:tgtEl>
                                          <p:spTgt spid="13"/>
                                        </p:tgtEl>
                                        <p:attrNameLst>
                                          <p:attrName>style.visibility</p:attrName>
                                        </p:attrNameLst>
                                      </p:cBhvr>
                                      <p:to>
                                        <p:strVal val="hidden"/>
                                      </p:to>
                                    </p:set>
                                  </p:childTnLst>
                                </p:cTn>
                              </p:par>
                              <p:par>
                                <p:cTn id="49" presetID="10" presetClass="exit" presetSubtype="0" fill="hold" grpId="1" nodeType="withEffect">
                                  <p:stCondLst>
                                    <p:cond delay="16200"/>
                                  </p:stCondLst>
                                  <p:childTnLst>
                                    <p:animEffect transition="out" filter="fade">
                                      <p:cBhvr>
                                        <p:cTn id="50" dur="500"/>
                                        <p:tgtEl>
                                          <p:spTgt spid="14"/>
                                        </p:tgtEl>
                                      </p:cBhvr>
                                    </p:animEffect>
                                    <p:set>
                                      <p:cBhvr>
                                        <p:cTn id="51" dur="1" fill="hold">
                                          <p:stCondLst>
                                            <p:cond delay="499"/>
                                          </p:stCondLst>
                                        </p:cTn>
                                        <p:tgtEl>
                                          <p:spTgt spid="14"/>
                                        </p:tgtEl>
                                        <p:attrNameLst>
                                          <p:attrName>style.visibility</p:attrName>
                                        </p:attrNameLst>
                                      </p:cBhvr>
                                      <p:to>
                                        <p:strVal val="hidden"/>
                                      </p:to>
                                    </p:set>
                                  </p:childTnLst>
                                </p:cTn>
                              </p:par>
                              <p:par>
                                <p:cTn id="52" presetID="10" presetClass="exit" presetSubtype="0" fill="hold" grpId="1" nodeType="withEffect">
                                  <p:stCondLst>
                                    <p:cond delay="16200"/>
                                  </p:stCondLst>
                                  <p:childTnLst>
                                    <p:animEffect transition="out" filter="fade">
                                      <p:cBhvr>
                                        <p:cTn id="53" dur="500"/>
                                        <p:tgtEl>
                                          <p:spTgt spid="15"/>
                                        </p:tgtEl>
                                      </p:cBhvr>
                                    </p:animEffect>
                                    <p:set>
                                      <p:cBhvr>
                                        <p:cTn id="54" dur="1" fill="hold">
                                          <p:stCondLst>
                                            <p:cond delay="499"/>
                                          </p:stCondLst>
                                        </p:cTn>
                                        <p:tgtEl>
                                          <p:spTgt spid="15"/>
                                        </p:tgtEl>
                                        <p:attrNameLst>
                                          <p:attrName>style.visibility</p:attrName>
                                        </p:attrNameLst>
                                      </p:cBhvr>
                                      <p:to>
                                        <p:strVal val="hidden"/>
                                      </p:to>
                                    </p:set>
                                  </p:childTnLst>
                                </p:cTn>
                              </p:par>
                              <p:par>
                                <p:cTn id="55" presetID="10" presetClass="exit" presetSubtype="0" fill="hold" grpId="1" nodeType="withEffect">
                                  <p:stCondLst>
                                    <p:cond delay="20000"/>
                                  </p:stCondLst>
                                  <p:childTnLst>
                                    <p:animEffect transition="out" filter="fade">
                                      <p:cBhvr>
                                        <p:cTn id="56" dur="500"/>
                                        <p:tgtEl>
                                          <p:spTgt spid="17"/>
                                        </p:tgtEl>
                                      </p:cBhvr>
                                    </p:animEffect>
                                    <p:set>
                                      <p:cBhvr>
                                        <p:cTn id="57" dur="1" fill="hold">
                                          <p:stCondLst>
                                            <p:cond delay="499"/>
                                          </p:stCondLst>
                                        </p:cTn>
                                        <p:tgtEl>
                                          <p:spTgt spid="17"/>
                                        </p:tgtEl>
                                        <p:attrNameLst>
                                          <p:attrName>style.visibility</p:attrName>
                                        </p:attrNameLst>
                                      </p:cBhvr>
                                      <p:to>
                                        <p:strVal val="hidden"/>
                                      </p:to>
                                    </p:set>
                                  </p:childTnLst>
                                </p:cTn>
                              </p:par>
                              <p:par>
                                <p:cTn id="58" presetID="10" presetClass="exit" presetSubtype="0" fill="hold" grpId="1" nodeType="withEffect">
                                  <p:stCondLst>
                                    <p:cond delay="20000"/>
                                  </p:stCondLst>
                                  <p:childTnLst>
                                    <p:animEffect transition="out" filter="fade">
                                      <p:cBhvr>
                                        <p:cTn id="59" dur="500"/>
                                        <p:tgtEl>
                                          <p:spTgt spid="18"/>
                                        </p:tgtEl>
                                      </p:cBhvr>
                                    </p:animEffect>
                                    <p:set>
                                      <p:cBhvr>
                                        <p:cTn id="60" dur="1" fill="hold">
                                          <p:stCondLst>
                                            <p:cond delay="499"/>
                                          </p:stCondLst>
                                        </p:cTn>
                                        <p:tgtEl>
                                          <p:spTgt spid="18"/>
                                        </p:tgtEl>
                                        <p:attrNameLst>
                                          <p:attrName>style.visibility</p:attrName>
                                        </p:attrNameLst>
                                      </p:cBhvr>
                                      <p:to>
                                        <p:strVal val="hidden"/>
                                      </p:to>
                                    </p:set>
                                  </p:childTnLst>
                                </p:cTn>
                              </p:par>
                              <p:par>
                                <p:cTn id="61" presetID="10" presetClass="entr" presetSubtype="0" fill="hold" grpId="0" nodeType="withEffect">
                                  <p:stCondLst>
                                    <p:cond delay="20300"/>
                                  </p:stCondLst>
                                  <p:childTnLst>
                                    <p:set>
                                      <p:cBhvr>
                                        <p:cTn id="62" dur="1" fill="hold">
                                          <p:stCondLst>
                                            <p:cond delay="0"/>
                                          </p:stCondLst>
                                        </p:cTn>
                                        <p:tgtEl>
                                          <p:spTgt spid="25"/>
                                        </p:tgtEl>
                                        <p:attrNameLst>
                                          <p:attrName>style.visibility</p:attrName>
                                        </p:attrNameLst>
                                      </p:cBhvr>
                                      <p:to>
                                        <p:strVal val="visible"/>
                                      </p:to>
                                    </p:set>
                                    <p:animEffect transition="in" filter="fade">
                                      <p:cBhvr>
                                        <p:cTn id="63" dur="500"/>
                                        <p:tgtEl>
                                          <p:spTgt spid="25"/>
                                        </p:tgtEl>
                                      </p:cBhvr>
                                    </p:animEffect>
                                  </p:childTnLst>
                                </p:cTn>
                              </p:par>
                              <p:par>
                                <p:cTn id="64" presetID="10" presetClass="exit" presetSubtype="0" fill="hold" grpId="1" nodeType="withEffect">
                                  <p:stCondLst>
                                    <p:cond delay="23300"/>
                                  </p:stCondLst>
                                  <p:childTnLst>
                                    <p:animEffect transition="out" filter="fade">
                                      <p:cBhvr>
                                        <p:cTn id="65" dur="500"/>
                                        <p:tgtEl>
                                          <p:spTgt spid="25"/>
                                        </p:tgtEl>
                                      </p:cBhvr>
                                    </p:animEffect>
                                    <p:set>
                                      <p:cBhvr>
                                        <p:cTn id="66" dur="1" fill="hold">
                                          <p:stCondLst>
                                            <p:cond delay="499"/>
                                          </p:stCondLst>
                                        </p:cTn>
                                        <p:tgtEl>
                                          <p:spTgt spid="25"/>
                                        </p:tgtEl>
                                        <p:attrNameLst>
                                          <p:attrName>style.visibility</p:attrName>
                                        </p:attrNameLst>
                                      </p:cBhvr>
                                      <p:to>
                                        <p:strVal val="hidden"/>
                                      </p:to>
                                    </p:set>
                                  </p:childTnLst>
                                </p:cTn>
                              </p:par>
                              <p:par>
                                <p:cTn id="67" presetID="10" presetClass="entr" presetSubtype="0" fill="hold" grpId="0" nodeType="withEffect">
                                  <p:stCondLst>
                                    <p:cond delay="23700"/>
                                  </p:stCondLst>
                                  <p:childTnLst>
                                    <p:set>
                                      <p:cBhvr>
                                        <p:cTn id="68" dur="1" fill="hold">
                                          <p:stCondLst>
                                            <p:cond delay="0"/>
                                          </p:stCondLst>
                                        </p:cTn>
                                        <p:tgtEl>
                                          <p:spTgt spid="19"/>
                                        </p:tgtEl>
                                        <p:attrNameLst>
                                          <p:attrName>style.visibility</p:attrName>
                                        </p:attrNameLst>
                                      </p:cBhvr>
                                      <p:to>
                                        <p:strVal val="visible"/>
                                      </p:to>
                                    </p:set>
                                    <p:animEffect transition="in" filter="fade">
                                      <p:cBhvr>
                                        <p:cTn id="69" dur="500"/>
                                        <p:tgtEl>
                                          <p:spTgt spid="19"/>
                                        </p:tgtEl>
                                      </p:cBhvr>
                                    </p:animEffect>
                                  </p:childTnLst>
                                </p:cTn>
                              </p:par>
                              <p:par>
                                <p:cTn id="70" presetID="10" presetClass="entr" presetSubtype="0" fill="hold" grpId="0" nodeType="withEffect">
                                  <p:stCondLst>
                                    <p:cond delay="23700"/>
                                  </p:stCondLst>
                                  <p:childTnLst>
                                    <p:set>
                                      <p:cBhvr>
                                        <p:cTn id="71" dur="1" fill="hold">
                                          <p:stCondLst>
                                            <p:cond delay="0"/>
                                          </p:stCondLst>
                                        </p:cTn>
                                        <p:tgtEl>
                                          <p:spTgt spid="20"/>
                                        </p:tgtEl>
                                        <p:attrNameLst>
                                          <p:attrName>style.visibility</p:attrName>
                                        </p:attrNameLst>
                                      </p:cBhvr>
                                      <p:to>
                                        <p:strVal val="visible"/>
                                      </p:to>
                                    </p:set>
                                    <p:animEffect transition="in" filter="fade">
                                      <p:cBhvr>
                                        <p:cTn id="72" dur="500"/>
                                        <p:tgtEl>
                                          <p:spTgt spid="20"/>
                                        </p:tgtEl>
                                      </p:cBhvr>
                                    </p:animEffect>
                                  </p:childTnLst>
                                </p:cTn>
                              </p:par>
                              <p:par>
                                <p:cTn id="73" presetID="10" presetClass="exit" presetSubtype="0" fill="hold" grpId="1" nodeType="withEffect">
                                  <p:stCondLst>
                                    <p:cond delay="28000"/>
                                  </p:stCondLst>
                                  <p:childTnLst>
                                    <p:animEffect transition="out" filter="fade">
                                      <p:cBhvr>
                                        <p:cTn id="74" dur="500"/>
                                        <p:tgtEl>
                                          <p:spTgt spid="19"/>
                                        </p:tgtEl>
                                      </p:cBhvr>
                                    </p:animEffect>
                                    <p:set>
                                      <p:cBhvr>
                                        <p:cTn id="75" dur="1" fill="hold">
                                          <p:stCondLst>
                                            <p:cond delay="499"/>
                                          </p:stCondLst>
                                        </p:cTn>
                                        <p:tgtEl>
                                          <p:spTgt spid="19"/>
                                        </p:tgtEl>
                                        <p:attrNameLst>
                                          <p:attrName>style.visibility</p:attrName>
                                        </p:attrNameLst>
                                      </p:cBhvr>
                                      <p:to>
                                        <p:strVal val="hidden"/>
                                      </p:to>
                                    </p:set>
                                  </p:childTnLst>
                                </p:cTn>
                              </p:par>
                              <p:par>
                                <p:cTn id="76" presetID="10" presetClass="exit" presetSubtype="0" fill="hold" grpId="1" nodeType="withEffect">
                                  <p:stCondLst>
                                    <p:cond delay="28000"/>
                                  </p:stCondLst>
                                  <p:childTnLst>
                                    <p:animEffect transition="out" filter="fade">
                                      <p:cBhvr>
                                        <p:cTn id="77" dur="500"/>
                                        <p:tgtEl>
                                          <p:spTgt spid="20"/>
                                        </p:tgtEl>
                                      </p:cBhvr>
                                    </p:animEffect>
                                    <p:set>
                                      <p:cBhvr>
                                        <p:cTn id="78" dur="1" fill="hold">
                                          <p:stCondLst>
                                            <p:cond delay="499"/>
                                          </p:stCondLst>
                                        </p:cTn>
                                        <p:tgtEl>
                                          <p:spTgt spid="20"/>
                                        </p:tgtEl>
                                        <p:attrNameLst>
                                          <p:attrName>style.visibility</p:attrName>
                                        </p:attrNameLst>
                                      </p:cBhvr>
                                      <p:to>
                                        <p:strVal val="hidden"/>
                                      </p:to>
                                    </p:set>
                                  </p:childTnLst>
                                </p:cTn>
                              </p:par>
                              <p:par>
                                <p:cTn id="79" presetID="10" presetClass="entr" presetSubtype="0" fill="hold" grpId="0" nodeType="withEffect">
                                  <p:stCondLst>
                                    <p:cond delay="28000"/>
                                  </p:stCondLst>
                                  <p:childTnLst>
                                    <p:set>
                                      <p:cBhvr>
                                        <p:cTn id="80" dur="1" fill="hold">
                                          <p:stCondLst>
                                            <p:cond delay="0"/>
                                          </p:stCondLst>
                                        </p:cTn>
                                        <p:tgtEl>
                                          <p:spTgt spid="26"/>
                                        </p:tgtEl>
                                        <p:attrNameLst>
                                          <p:attrName>style.visibility</p:attrName>
                                        </p:attrNameLst>
                                      </p:cBhvr>
                                      <p:to>
                                        <p:strVal val="visible"/>
                                      </p:to>
                                    </p:set>
                                    <p:animEffect transition="in" filter="fade">
                                      <p:cBhvr>
                                        <p:cTn id="81" dur="500"/>
                                        <p:tgtEl>
                                          <p:spTgt spid="26"/>
                                        </p:tgtEl>
                                      </p:cBhvr>
                                    </p:animEffect>
                                  </p:childTnLst>
                                </p:cTn>
                              </p:par>
                              <p:par>
                                <p:cTn id="82" presetID="10" presetClass="entr" presetSubtype="0" fill="hold" grpId="0" nodeType="withEffect">
                                  <p:stCondLst>
                                    <p:cond delay="30000"/>
                                  </p:stCondLst>
                                  <p:childTnLst>
                                    <p:set>
                                      <p:cBhvr>
                                        <p:cTn id="83" dur="1" fill="hold">
                                          <p:stCondLst>
                                            <p:cond delay="0"/>
                                          </p:stCondLst>
                                        </p:cTn>
                                        <p:tgtEl>
                                          <p:spTgt spid="27"/>
                                        </p:tgtEl>
                                        <p:attrNameLst>
                                          <p:attrName>style.visibility</p:attrName>
                                        </p:attrNameLst>
                                      </p:cBhvr>
                                      <p:to>
                                        <p:strVal val="visible"/>
                                      </p:to>
                                    </p:set>
                                    <p:animEffect transition="in" filter="fade">
                                      <p:cBhvr>
                                        <p:cTn id="84" dur="500"/>
                                        <p:tgtEl>
                                          <p:spTgt spid="27"/>
                                        </p:tgtEl>
                                      </p:cBhvr>
                                    </p:animEffect>
                                  </p:childTnLst>
                                </p:cTn>
                              </p:par>
                              <p:par>
                                <p:cTn id="85" presetID="10" presetClass="exit" presetSubtype="0" fill="hold" grpId="1" nodeType="withEffect">
                                  <p:stCondLst>
                                    <p:cond delay="30000"/>
                                  </p:stCondLst>
                                  <p:childTnLst>
                                    <p:animEffect transition="out" filter="fade">
                                      <p:cBhvr>
                                        <p:cTn id="86" dur="500"/>
                                        <p:tgtEl>
                                          <p:spTgt spid="26"/>
                                        </p:tgtEl>
                                      </p:cBhvr>
                                    </p:animEffect>
                                    <p:set>
                                      <p:cBhvr>
                                        <p:cTn id="87" dur="1" fill="hold">
                                          <p:stCondLst>
                                            <p:cond delay="499"/>
                                          </p:stCondLst>
                                        </p:cTn>
                                        <p:tgtEl>
                                          <p:spTgt spid="26"/>
                                        </p:tgtEl>
                                        <p:attrNameLst>
                                          <p:attrName>style.visibility</p:attrName>
                                        </p:attrNameLst>
                                      </p:cBhvr>
                                      <p:to>
                                        <p:strVal val="hidden"/>
                                      </p:to>
                                    </p:set>
                                  </p:childTnLst>
                                </p:cTn>
                              </p:par>
                              <p:par>
                                <p:cTn id="88" presetID="10" presetClass="exit" presetSubtype="0" fill="hold" grpId="1" nodeType="withEffect">
                                  <p:stCondLst>
                                    <p:cond delay="31150"/>
                                  </p:stCondLst>
                                  <p:childTnLst>
                                    <p:animEffect transition="out" filter="fade">
                                      <p:cBhvr>
                                        <p:cTn id="89" dur="500"/>
                                        <p:tgtEl>
                                          <p:spTgt spid="27"/>
                                        </p:tgtEl>
                                      </p:cBhvr>
                                    </p:animEffect>
                                    <p:set>
                                      <p:cBhvr>
                                        <p:cTn id="90" dur="1" fill="hold">
                                          <p:stCondLst>
                                            <p:cond delay="499"/>
                                          </p:stCondLst>
                                        </p:cTn>
                                        <p:tgtEl>
                                          <p:spTgt spid="27"/>
                                        </p:tgtEl>
                                        <p:attrNameLst>
                                          <p:attrName>style.visibility</p:attrName>
                                        </p:attrNameLst>
                                      </p:cBhvr>
                                      <p:to>
                                        <p:strVal val="hidden"/>
                                      </p:to>
                                    </p:set>
                                  </p:childTnLst>
                                </p:cTn>
                              </p:par>
                            </p:childTnLst>
                          </p:cTn>
                        </p:par>
                        <p:par>
                          <p:cTn id="91" fill="hold">
                            <p:stCondLst>
                              <p:cond delay="31947"/>
                            </p:stCondLst>
                            <p:childTnLst>
                              <p:par>
                                <p:cTn id="92" presetID="1" presetClass="mediacall" presetSubtype="0" fill="hold" nodeType="afterEffect">
                                  <p:stCondLst>
                                    <p:cond delay="0"/>
                                  </p:stCondLst>
                                  <p:childTnLst>
                                    <p:cmd type="call" cmd="playFrom(0.0)">
                                      <p:cBhvr>
                                        <p:cTn id="93" dur="543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4848" showWhenStopped="0">
                <p:cTn id="94" fill="hold" display="0">
                  <p:stCondLst>
                    <p:cond delay="indefinite"/>
                  </p:stCondLst>
                  <p:endCondLst>
                    <p:cond evt="onStopAudio" delay="0">
                      <p:tgtEl>
                        <p:sldTgt/>
                      </p:tgtEl>
                    </p:cond>
                  </p:endCondLst>
                </p:cTn>
                <p:tgtEl>
                  <p:spTgt spid="2"/>
                </p:tgtEl>
              </p:cMediaNode>
            </p:audio>
            <p:audio>
              <p:cMediaNode vol="80000" showWhenStopped="0">
                <p:cTn id="95" fill="hold" display="0">
                  <p:stCondLst>
                    <p:cond delay="indefinite"/>
                  </p:stCondLst>
                  <p:endCondLst>
                    <p:cond evt="onStopAudio" delay="0">
                      <p:tgtEl>
                        <p:sldTgt/>
                      </p:tgtEl>
                    </p:cond>
                  </p:endCondLst>
                </p:cTn>
                <p:tgtEl>
                  <p:spTgt spid="4"/>
                </p:tgtEl>
              </p:cMediaNode>
            </p:audio>
          </p:childTnLst>
        </p:cTn>
      </p:par>
    </p:tnLst>
    <p:bldLst>
      <p:bldP spid="3" grpId="0" animBg="1"/>
      <p:bldP spid="3" grpId="1" animBg="1"/>
      <p:bldP spid="13" grpId="0" animBg="1"/>
      <p:bldP spid="13" grpId="1" animBg="1"/>
      <p:bldP spid="14" grpId="0" animBg="1"/>
      <p:bldP spid="14" grpId="1" animBg="1"/>
      <p:bldP spid="15" grpId="0" animBg="1"/>
      <p:bldP spid="15"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P spid="22" grpId="0" animBg="1"/>
      <p:bldP spid="22" grpId="1" animBg="1"/>
      <p:bldP spid="23" grpId="0" animBg="1"/>
      <p:bldP spid="23" grpId="1" animBg="1"/>
      <p:bldP spid="25" grpId="0" animBg="1"/>
      <p:bldP spid="25" grpId="1" animBg="1"/>
      <p:bldP spid="27" grpId="0" animBg="1"/>
      <p:bldP spid="27" grpId="1" animBg="1"/>
      <p:bldP spid="26" grpId="0" animBg="1"/>
      <p:bldP spid="26"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8A919298-7928-4D06-86E9-F6094CB7C99B}"/>
              </a:ext>
            </a:extLst>
          </p:cNvPr>
          <p:cNvSpPr txBox="1"/>
          <p:nvPr/>
        </p:nvSpPr>
        <p:spPr>
          <a:xfrm>
            <a:off x="0" y="8261"/>
            <a:ext cx="12192000" cy="338554"/>
          </a:xfrm>
          <a:prstGeom prst="rect">
            <a:avLst/>
          </a:prstGeom>
          <a:noFill/>
        </p:spPr>
        <p:txBody>
          <a:bodyPr wrap="square">
            <a:spAutoFit/>
          </a:bodyPr>
          <a:lstStyle/>
          <a:p>
            <a:pPr>
              <a:tabLst>
                <a:tab pos="5943600" algn="ctr"/>
                <a:tab pos="11998325" algn="r"/>
              </a:tabLst>
            </a:pPr>
            <a:r>
              <a:rPr lang="en-US" sz="1600">
                <a:solidFill>
                  <a:schemeClr val="bg2">
                    <a:lumMod val="90000"/>
                  </a:schemeClr>
                </a:solidFill>
                <a:latin typeface="Arial Rounded MT Bold" panose="020F0704030504030204" pitchFamily="34" charset="0"/>
              </a:rPr>
              <a:t>21341031	INTRODUCTION	Mohammed Julfikar Ali Mahbub</a:t>
            </a:r>
          </a:p>
        </p:txBody>
      </p:sp>
      <p:sp>
        <p:nvSpPr>
          <p:cNvPr id="11" name="Rectangle 10">
            <a:extLst>
              <a:ext uri="{FF2B5EF4-FFF2-40B4-BE49-F238E27FC236}">
                <a16:creationId xmlns:a16="http://schemas.microsoft.com/office/drawing/2014/main" id="{8F7F3905-55C0-41FF-AFBE-DDC11AD0A370}"/>
              </a:ext>
            </a:extLst>
          </p:cNvPr>
          <p:cNvSpPr/>
          <p:nvPr/>
        </p:nvSpPr>
        <p:spPr>
          <a:xfrm>
            <a:off x="0" y="4034857"/>
            <a:ext cx="3677697" cy="584775"/>
          </a:xfrm>
          <a:prstGeom prst="rect">
            <a:avLst/>
          </a:prstGeom>
          <a:noFill/>
        </p:spPr>
        <p:txBody>
          <a:bodyPr wrap="square" lIns="91440" tIns="45720" rIns="91440" bIns="45720">
            <a:spAutoFit/>
          </a:bodyPr>
          <a:lstStyle/>
          <a:p>
            <a:r>
              <a:rPr lang="en-US" sz="3200">
                <a:latin typeface="Arial Rounded MT Bold" panose="020F0704030504030204" pitchFamily="34" charset="0"/>
              </a:rPr>
              <a:t>The present work</a:t>
            </a:r>
          </a:p>
        </p:txBody>
      </p:sp>
      <p:sp>
        <p:nvSpPr>
          <p:cNvPr id="15" name="Rectangle 14">
            <a:extLst>
              <a:ext uri="{FF2B5EF4-FFF2-40B4-BE49-F238E27FC236}">
                <a16:creationId xmlns:a16="http://schemas.microsoft.com/office/drawing/2014/main" id="{3F2C6863-0BC4-4716-9707-B4A2477CE10B}"/>
              </a:ext>
            </a:extLst>
          </p:cNvPr>
          <p:cNvSpPr/>
          <p:nvPr/>
        </p:nvSpPr>
        <p:spPr>
          <a:xfrm>
            <a:off x="0" y="846600"/>
            <a:ext cx="3315956" cy="584775"/>
          </a:xfrm>
          <a:prstGeom prst="rect">
            <a:avLst/>
          </a:prstGeom>
          <a:noFill/>
        </p:spPr>
        <p:txBody>
          <a:bodyPr wrap="square" lIns="91440" tIns="45720" rIns="91440" bIns="45720">
            <a:spAutoFit/>
          </a:bodyPr>
          <a:lstStyle/>
          <a:p>
            <a:r>
              <a:rPr lang="en-US" sz="3200">
                <a:latin typeface="Arial Rounded MT Bold" panose="020F0704030504030204" pitchFamily="34" charset="0"/>
              </a:rPr>
              <a:t>Introduction</a:t>
            </a:r>
          </a:p>
        </p:txBody>
      </p:sp>
      <p:sp>
        <p:nvSpPr>
          <p:cNvPr id="16" name="TextBox 15">
            <a:extLst>
              <a:ext uri="{FF2B5EF4-FFF2-40B4-BE49-F238E27FC236}">
                <a16:creationId xmlns:a16="http://schemas.microsoft.com/office/drawing/2014/main" id="{DE580051-11E1-4737-8C31-9870DAB50E38}"/>
              </a:ext>
            </a:extLst>
          </p:cNvPr>
          <p:cNvSpPr txBox="1"/>
          <p:nvPr/>
        </p:nvSpPr>
        <p:spPr>
          <a:xfrm>
            <a:off x="7374468" y="1843390"/>
            <a:ext cx="3208865" cy="369332"/>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Down Stream Applications</a:t>
            </a:r>
            <a:endParaRPr lang="en-US">
              <a:solidFill>
                <a:schemeClr val="tx1">
                  <a:lumMod val="85000"/>
                  <a:lumOff val="15000"/>
                </a:schemeClr>
              </a:solidFill>
              <a:latin typeface="Arial Rounded MT Bold" panose="020F0704030504030204" pitchFamily="34" charset="0"/>
            </a:endParaRPr>
          </a:p>
        </p:txBody>
      </p:sp>
      <p:sp>
        <p:nvSpPr>
          <p:cNvPr id="17" name="Rectangle 16">
            <a:extLst>
              <a:ext uri="{FF2B5EF4-FFF2-40B4-BE49-F238E27FC236}">
                <a16:creationId xmlns:a16="http://schemas.microsoft.com/office/drawing/2014/main" id="{1863D65D-95EB-47FB-BEAE-559FC5B8B9DA}"/>
              </a:ext>
            </a:extLst>
          </p:cNvPr>
          <p:cNvSpPr/>
          <p:nvPr/>
        </p:nvSpPr>
        <p:spPr>
          <a:xfrm>
            <a:off x="0" y="2713124"/>
            <a:ext cx="3315956" cy="584775"/>
          </a:xfrm>
          <a:prstGeom prst="rect">
            <a:avLst/>
          </a:prstGeom>
          <a:noFill/>
        </p:spPr>
        <p:txBody>
          <a:bodyPr wrap="square" lIns="91440" tIns="45720" rIns="91440" bIns="45720">
            <a:spAutoFit/>
          </a:bodyPr>
          <a:lstStyle/>
          <a:p>
            <a:r>
              <a:rPr lang="en-US" sz="3200">
                <a:latin typeface="Arial Rounded MT Bold" panose="020F0704030504030204" pitchFamily="34" charset="0"/>
              </a:rPr>
              <a:t>Motivation</a:t>
            </a:r>
          </a:p>
        </p:txBody>
      </p:sp>
      <p:sp>
        <p:nvSpPr>
          <p:cNvPr id="18" name="TextBox 17">
            <a:extLst>
              <a:ext uri="{FF2B5EF4-FFF2-40B4-BE49-F238E27FC236}">
                <a16:creationId xmlns:a16="http://schemas.microsoft.com/office/drawing/2014/main" id="{B4C8207E-35BE-438C-8D84-7747B24B9150}"/>
              </a:ext>
            </a:extLst>
          </p:cNvPr>
          <p:cNvSpPr txBox="1"/>
          <p:nvPr/>
        </p:nvSpPr>
        <p:spPr>
          <a:xfrm>
            <a:off x="0" y="3300411"/>
            <a:ext cx="12192000" cy="369332"/>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There is a strong preference for swearing in the dominant language when people code-switch.</a:t>
            </a:r>
            <a:endParaRPr lang="en-US">
              <a:solidFill>
                <a:schemeClr val="tx1">
                  <a:lumMod val="85000"/>
                  <a:lumOff val="15000"/>
                </a:schemeClr>
              </a:solidFill>
              <a:latin typeface="Arial Rounded MT Bold" panose="020F0704030504030204" pitchFamily="34" charset="0"/>
            </a:endParaRPr>
          </a:p>
        </p:txBody>
      </p:sp>
      <p:sp>
        <p:nvSpPr>
          <p:cNvPr id="13" name="TextBox 12">
            <a:extLst>
              <a:ext uri="{FF2B5EF4-FFF2-40B4-BE49-F238E27FC236}">
                <a16:creationId xmlns:a16="http://schemas.microsoft.com/office/drawing/2014/main" id="{D3B472A7-61A6-43B5-9A57-336A8D2D22FB}"/>
              </a:ext>
            </a:extLst>
          </p:cNvPr>
          <p:cNvSpPr txBox="1"/>
          <p:nvPr/>
        </p:nvSpPr>
        <p:spPr>
          <a:xfrm>
            <a:off x="-3348" y="6273225"/>
            <a:ext cx="12195348" cy="584775"/>
          </a:xfrm>
          <a:prstGeom prst="rect">
            <a:avLst/>
          </a:prstGeom>
          <a:noFill/>
        </p:spPr>
        <p:txBody>
          <a:bodyPr wrap="square">
            <a:spAutoFit/>
          </a:bodyPr>
          <a:lstStyle/>
          <a:p>
            <a:pPr algn="ctr">
              <a:tabLst>
                <a:tab pos="2290763" algn="l"/>
              </a:tabLst>
            </a:pPr>
            <a:r>
              <a:rPr lang="en-US" sz="1600" i="0">
                <a:solidFill>
                  <a:schemeClr val="bg2">
                    <a:lumMod val="90000"/>
                  </a:schemeClr>
                </a:solidFill>
                <a:effectLst/>
                <a:latin typeface="Arial Rounded MT Bold" panose="020F0704030504030204" pitchFamily="34" charset="0"/>
              </a:rPr>
              <a:t>Code-Switching Patterns Can Be an Effective Route to Improve Performance of Downstream NLP Application: A Case Study of Humour, Sarcasm and Hate Speech Detection</a:t>
            </a:r>
            <a:endParaRPr lang="en-US" sz="1600">
              <a:solidFill>
                <a:schemeClr val="bg2">
                  <a:lumMod val="90000"/>
                </a:schemeClr>
              </a:solidFill>
              <a:latin typeface="Arial Rounded MT Bold" panose="020F0704030504030204" pitchFamily="34" charset="0"/>
            </a:endParaRPr>
          </a:p>
        </p:txBody>
      </p:sp>
      <p:sp>
        <p:nvSpPr>
          <p:cNvPr id="10" name="TextBox 9">
            <a:extLst>
              <a:ext uri="{FF2B5EF4-FFF2-40B4-BE49-F238E27FC236}">
                <a16:creationId xmlns:a16="http://schemas.microsoft.com/office/drawing/2014/main" id="{767D072F-B4A0-4AC2-B568-138ABDE20AE8}"/>
              </a:ext>
            </a:extLst>
          </p:cNvPr>
          <p:cNvSpPr txBox="1"/>
          <p:nvPr/>
        </p:nvSpPr>
        <p:spPr>
          <a:xfrm>
            <a:off x="4487383" y="1843390"/>
            <a:ext cx="1610340" cy="369332"/>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Code-mixing</a:t>
            </a:r>
            <a:endParaRPr lang="en-US">
              <a:solidFill>
                <a:schemeClr val="tx1">
                  <a:lumMod val="85000"/>
                  <a:lumOff val="15000"/>
                </a:schemeClr>
              </a:solidFill>
              <a:latin typeface="Arial Rounded MT Bold" panose="020F0704030504030204" pitchFamily="34" charset="0"/>
            </a:endParaRPr>
          </a:p>
        </p:txBody>
      </p:sp>
      <p:sp>
        <p:nvSpPr>
          <p:cNvPr id="14" name="TextBox 13">
            <a:extLst>
              <a:ext uri="{FF2B5EF4-FFF2-40B4-BE49-F238E27FC236}">
                <a16:creationId xmlns:a16="http://schemas.microsoft.com/office/drawing/2014/main" id="{D9C177E7-480D-476B-9385-D449B0E47FF7}"/>
              </a:ext>
            </a:extLst>
          </p:cNvPr>
          <p:cNvSpPr txBox="1"/>
          <p:nvPr/>
        </p:nvSpPr>
        <p:spPr>
          <a:xfrm>
            <a:off x="951430" y="1709685"/>
            <a:ext cx="1774836" cy="646331"/>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NLP Research Community</a:t>
            </a:r>
            <a:endParaRPr lang="en-US">
              <a:solidFill>
                <a:schemeClr val="tx1">
                  <a:lumMod val="85000"/>
                  <a:lumOff val="15000"/>
                </a:schemeClr>
              </a:solidFill>
              <a:latin typeface="Arial Rounded MT Bold" panose="020F0704030504030204" pitchFamily="34" charset="0"/>
            </a:endParaRPr>
          </a:p>
        </p:txBody>
      </p:sp>
      <p:cxnSp>
        <p:nvCxnSpPr>
          <p:cNvPr id="3" name="Straight Arrow Connector 2">
            <a:extLst>
              <a:ext uri="{FF2B5EF4-FFF2-40B4-BE49-F238E27FC236}">
                <a16:creationId xmlns:a16="http://schemas.microsoft.com/office/drawing/2014/main" id="{8AB2568B-BDAA-4BBF-8899-89EADFCAA8A3}"/>
              </a:ext>
            </a:extLst>
          </p:cNvPr>
          <p:cNvCxnSpPr>
            <a:stCxn id="14" idx="3"/>
            <a:endCxn id="10" idx="1"/>
          </p:cNvCxnSpPr>
          <p:nvPr/>
        </p:nvCxnSpPr>
        <p:spPr>
          <a:xfrm flipV="1">
            <a:off x="2726266" y="2028056"/>
            <a:ext cx="1761117"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70C53DF1-0019-4C79-B8C3-EB268F29883E}"/>
              </a:ext>
            </a:extLst>
          </p:cNvPr>
          <p:cNvSpPr txBox="1"/>
          <p:nvPr/>
        </p:nvSpPr>
        <p:spPr>
          <a:xfrm>
            <a:off x="2888859" y="1687904"/>
            <a:ext cx="1370016" cy="646331"/>
          </a:xfrm>
          <a:prstGeom prst="rect">
            <a:avLst/>
          </a:prstGeom>
          <a:noFill/>
        </p:spPr>
        <p:txBody>
          <a:bodyPr wrap="square">
            <a:spAutoFit/>
          </a:bodyPr>
          <a:lstStyle/>
          <a:p>
            <a:pPr algn="ctr"/>
            <a:r>
              <a:rPr lang="en-US" b="0" i="0">
                <a:solidFill>
                  <a:schemeClr val="tx1">
                    <a:lumMod val="50000"/>
                    <a:lumOff val="50000"/>
                  </a:schemeClr>
                </a:solidFill>
                <a:effectLst/>
                <a:latin typeface="Arial Rounded MT Bold" panose="020F0704030504030204" pitchFamily="34" charset="0"/>
                <a:cs typeface="heebo" panose="020B0604020202020204" pitchFamily="2" charset="-79"/>
              </a:rPr>
              <a:t>Explore Properties</a:t>
            </a:r>
            <a:endParaRPr lang="en-US">
              <a:solidFill>
                <a:schemeClr val="tx1">
                  <a:lumMod val="50000"/>
                  <a:lumOff val="50000"/>
                </a:schemeClr>
              </a:solidFill>
              <a:latin typeface="Arial Rounded MT Bold" panose="020F0704030504030204" pitchFamily="34" charset="0"/>
            </a:endParaRPr>
          </a:p>
        </p:txBody>
      </p:sp>
      <p:sp>
        <p:nvSpPr>
          <p:cNvPr id="22" name="TextBox 21">
            <a:extLst>
              <a:ext uri="{FF2B5EF4-FFF2-40B4-BE49-F238E27FC236}">
                <a16:creationId xmlns:a16="http://schemas.microsoft.com/office/drawing/2014/main" id="{0673247B-FE28-4493-8286-A960237FFD3D}"/>
              </a:ext>
            </a:extLst>
          </p:cNvPr>
          <p:cNvSpPr txBox="1"/>
          <p:nvPr/>
        </p:nvSpPr>
        <p:spPr>
          <a:xfrm>
            <a:off x="6051088" y="1709685"/>
            <a:ext cx="1370016" cy="646331"/>
          </a:xfrm>
          <a:prstGeom prst="rect">
            <a:avLst/>
          </a:prstGeom>
          <a:noFill/>
        </p:spPr>
        <p:txBody>
          <a:bodyPr wrap="square">
            <a:spAutoFit/>
          </a:bodyPr>
          <a:lstStyle/>
          <a:p>
            <a:pPr algn="ctr"/>
            <a:r>
              <a:rPr lang="en-US" b="0" i="0">
                <a:solidFill>
                  <a:schemeClr val="tx1">
                    <a:lumMod val="50000"/>
                    <a:lumOff val="50000"/>
                  </a:schemeClr>
                </a:solidFill>
                <a:effectLst/>
                <a:latin typeface="Arial Rounded MT Bold" panose="020F0704030504030204" pitchFamily="34" charset="0"/>
                <a:cs typeface="heebo" panose="020B0604020202020204" pitchFamily="2" charset="-79"/>
              </a:rPr>
              <a:t>Designed</a:t>
            </a:r>
          </a:p>
          <a:p>
            <a:pPr algn="ctr"/>
            <a:r>
              <a:rPr lang="en-US">
                <a:solidFill>
                  <a:schemeClr val="tx1">
                    <a:lumMod val="50000"/>
                    <a:lumOff val="50000"/>
                  </a:schemeClr>
                </a:solidFill>
                <a:latin typeface="Arial Rounded MT Bold" panose="020F0704030504030204" pitchFamily="34" charset="0"/>
                <a:cs typeface="heebo" panose="020B0604020202020204" pitchFamily="2" charset="-79"/>
              </a:rPr>
              <a:t>for</a:t>
            </a:r>
            <a:endParaRPr lang="en-US">
              <a:solidFill>
                <a:schemeClr val="tx1">
                  <a:lumMod val="50000"/>
                  <a:lumOff val="50000"/>
                </a:schemeClr>
              </a:solidFill>
              <a:latin typeface="Arial Rounded MT Bold" panose="020F0704030504030204" pitchFamily="34" charset="0"/>
            </a:endParaRPr>
          </a:p>
        </p:txBody>
      </p:sp>
      <p:cxnSp>
        <p:nvCxnSpPr>
          <p:cNvPr id="21" name="Straight Arrow Connector 20">
            <a:extLst>
              <a:ext uri="{FF2B5EF4-FFF2-40B4-BE49-F238E27FC236}">
                <a16:creationId xmlns:a16="http://schemas.microsoft.com/office/drawing/2014/main" id="{252DE55E-1A70-4029-B883-D75C1B1FF504}"/>
              </a:ext>
            </a:extLst>
          </p:cNvPr>
          <p:cNvCxnSpPr>
            <a:cxnSpLocks/>
            <a:stCxn id="16" idx="1"/>
            <a:endCxn id="10" idx="3"/>
          </p:cNvCxnSpPr>
          <p:nvPr/>
        </p:nvCxnSpPr>
        <p:spPr>
          <a:xfrm flipH="1">
            <a:off x="6097723" y="2028056"/>
            <a:ext cx="1276745" cy="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F83EA07B-0808-4090-842C-A783085045F2}"/>
              </a:ext>
            </a:extLst>
          </p:cNvPr>
          <p:cNvSpPr txBox="1"/>
          <p:nvPr/>
        </p:nvSpPr>
        <p:spPr>
          <a:xfrm>
            <a:off x="827477" y="4942097"/>
            <a:ext cx="1557867" cy="646331"/>
          </a:xfrm>
          <a:prstGeom prst="rect">
            <a:avLst/>
          </a:prstGeom>
          <a:noFill/>
        </p:spPr>
        <p:txBody>
          <a:bodyPr wrap="square">
            <a:spAutoFit/>
          </a:bodyPr>
          <a:lstStyle/>
          <a:p>
            <a:pPr algn="just"/>
            <a:r>
              <a:rPr lang="en-US" b="0" i="0">
                <a:solidFill>
                  <a:srgbClr val="00B050"/>
                </a:solidFill>
                <a:effectLst/>
                <a:latin typeface="Arial Rounded MT Bold" panose="020F0704030504030204" pitchFamily="34" charset="0"/>
                <a:cs typeface="heebo" panose="020B0604020202020204" pitchFamily="2" charset="-79"/>
              </a:rPr>
              <a:t>Humour Detection</a:t>
            </a:r>
            <a:endParaRPr lang="en-US">
              <a:solidFill>
                <a:srgbClr val="00B050"/>
              </a:solidFill>
              <a:latin typeface="Arial Rounded MT Bold" panose="020F0704030504030204" pitchFamily="34" charset="0"/>
            </a:endParaRPr>
          </a:p>
        </p:txBody>
      </p:sp>
      <p:sp>
        <p:nvSpPr>
          <p:cNvPr id="24" name="TextBox 23">
            <a:extLst>
              <a:ext uri="{FF2B5EF4-FFF2-40B4-BE49-F238E27FC236}">
                <a16:creationId xmlns:a16="http://schemas.microsoft.com/office/drawing/2014/main" id="{6A094DE8-69C8-4DDE-8580-89442C6F79ED}"/>
              </a:ext>
            </a:extLst>
          </p:cNvPr>
          <p:cNvSpPr txBox="1"/>
          <p:nvPr/>
        </p:nvSpPr>
        <p:spPr>
          <a:xfrm>
            <a:off x="3028595" y="4937717"/>
            <a:ext cx="1719478" cy="646331"/>
          </a:xfrm>
          <a:prstGeom prst="rect">
            <a:avLst/>
          </a:prstGeom>
          <a:noFill/>
        </p:spPr>
        <p:txBody>
          <a:bodyPr wrap="square">
            <a:spAutoFit/>
          </a:bodyPr>
          <a:lstStyle/>
          <a:p>
            <a:pPr algn="just"/>
            <a:r>
              <a:rPr lang="en-US" b="0" i="0">
                <a:solidFill>
                  <a:srgbClr val="F98607"/>
                </a:solidFill>
                <a:effectLst/>
                <a:latin typeface="Arial Rounded MT Bold" panose="020F0704030504030204" pitchFamily="34" charset="0"/>
                <a:cs typeface="heebo" panose="020B0604020202020204" pitchFamily="2" charset="-79"/>
              </a:rPr>
              <a:t>Sarcasm Detection</a:t>
            </a:r>
            <a:endParaRPr lang="en-US">
              <a:solidFill>
                <a:srgbClr val="F98607"/>
              </a:solidFill>
              <a:latin typeface="Arial Rounded MT Bold" panose="020F0704030504030204" pitchFamily="34" charset="0"/>
            </a:endParaRPr>
          </a:p>
        </p:txBody>
      </p:sp>
      <p:sp>
        <p:nvSpPr>
          <p:cNvPr id="25" name="TextBox 24">
            <a:extLst>
              <a:ext uri="{FF2B5EF4-FFF2-40B4-BE49-F238E27FC236}">
                <a16:creationId xmlns:a16="http://schemas.microsoft.com/office/drawing/2014/main" id="{69156293-536D-47CC-AEF7-DBA2D13CFE61}"/>
              </a:ext>
            </a:extLst>
          </p:cNvPr>
          <p:cNvSpPr txBox="1"/>
          <p:nvPr/>
        </p:nvSpPr>
        <p:spPr>
          <a:xfrm>
            <a:off x="5207453" y="4942097"/>
            <a:ext cx="1825637" cy="646331"/>
          </a:xfrm>
          <a:prstGeom prst="rect">
            <a:avLst/>
          </a:prstGeom>
          <a:noFill/>
        </p:spPr>
        <p:txBody>
          <a:bodyPr wrap="square">
            <a:spAutoFit/>
          </a:bodyPr>
          <a:lstStyle/>
          <a:p>
            <a:r>
              <a:rPr lang="en-US" b="0" i="0">
                <a:solidFill>
                  <a:srgbClr val="C00000"/>
                </a:solidFill>
                <a:effectLst/>
                <a:latin typeface="Arial Rounded MT Bold" panose="020F0704030504030204" pitchFamily="34" charset="0"/>
                <a:cs typeface="heebo" panose="020B0604020202020204" pitchFamily="2" charset="-79"/>
              </a:rPr>
              <a:t>Hate Speech Detection</a:t>
            </a:r>
            <a:endParaRPr lang="en-US">
              <a:solidFill>
                <a:srgbClr val="C00000"/>
              </a:solidFill>
              <a:latin typeface="Arial Rounded MT Bold" panose="020F0704030504030204" pitchFamily="34" charset="0"/>
            </a:endParaRPr>
          </a:p>
        </p:txBody>
      </p:sp>
      <p:sp>
        <p:nvSpPr>
          <p:cNvPr id="26" name="TextBox 25">
            <a:extLst>
              <a:ext uri="{FF2B5EF4-FFF2-40B4-BE49-F238E27FC236}">
                <a16:creationId xmlns:a16="http://schemas.microsoft.com/office/drawing/2014/main" id="{B2F6DB04-EA89-4DAD-873C-126F3C69D107}"/>
              </a:ext>
            </a:extLst>
          </p:cNvPr>
          <p:cNvSpPr txBox="1"/>
          <p:nvPr/>
        </p:nvSpPr>
        <p:spPr>
          <a:xfrm>
            <a:off x="-3348" y="5077096"/>
            <a:ext cx="919887" cy="369332"/>
          </a:xfrm>
          <a:prstGeom prst="rect">
            <a:avLst/>
          </a:prstGeom>
          <a:noFill/>
        </p:spPr>
        <p:txBody>
          <a:bodyPr wrap="square">
            <a:spAutoFit/>
          </a:bodyPr>
          <a:lstStyle/>
          <a:p>
            <a:pPr algn="r"/>
            <a:r>
              <a:rPr lang="en-US">
                <a:solidFill>
                  <a:schemeClr val="bg2">
                    <a:lumMod val="25000"/>
                  </a:schemeClr>
                </a:solidFill>
                <a:latin typeface="Arial Rounded MT Bold" panose="020F0704030504030204" pitchFamily="34" charset="0"/>
              </a:rPr>
              <a:t>2.62%</a:t>
            </a:r>
          </a:p>
        </p:txBody>
      </p:sp>
      <p:sp>
        <p:nvSpPr>
          <p:cNvPr id="27" name="TextBox 26">
            <a:extLst>
              <a:ext uri="{FF2B5EF4-FFF2-40B4-BE49-F238E27FC236}">
                <a16:creationId xmlns:a16="http://schemas.microsoft.com/office/drawing/2014/main" id="{FC966EBD-A4BC-4C52-9DE0-FF1F4137A7CF}"/>
              </a:ext>
            </a:extLst>
          </p:cNvPr>
          <p:cNvSpPr txBox="1"/>
          <p:nvPr/>
        </p:nvSpPr>
        <p:spPr>
          <a:xfrm>
            <a:off x="2204818" y="5077096"/>
            <a:ext cx="896068" cy="369332"/>
          </a:xfrm>
          <a:prstGeom prst="rect">
            <a:avLst/>
          </a:prstGeom>
          <a:noFill/>
        </p:spPr>
        <p:txBody>
          <a:bodyPr wrap="square">
            <a:spAutoFit/>
          </a:bodyPr>
          <a:lstStyle/>
          <a:p>
            <a:pPr algn="r"/>
            <a:r>
              <a:rPr lang="en-US">
                <a:solidFill>
                  <a:schemeClr val="bg2">
                    <a:lumMod val="25000"/>
                  </a:schemeClr>
                </a:solidFill>
                <a:latin typeface="Arial Rounded MT Bold" panose="020F0704030504030204" pitchFamily="34" charset="0"/>
              </a:rPr>
              <a:t>1.85%</a:t>
            </a:r>
          </a:p>
        </p:txBody>
      </p:sp>
      <p:sp>
        <p:nvSpPr>
          <p:cNvPr id="28" name="TextBox 27">
            <a:extLst>
              <a:ext uri="{FF2B5EF4-FFF2-40B4-BE49-F238E27FC236}">
                <a16:creationId xmlns:a16="http://schemas.microsoft.com/office/drawing/2014/main" id="{B29FB2FE-6620-4CC7-BC15-6A7490664CF2}"/>
              </a:ext>
            </a:extLst>
          </p:cNvPr>
          <p:cNvSpPr txBox="1"/>
          <p:nvPr/>
        </p:nvSpPr>
        <p:spPr>
          <a:xfrm>
            <a:off x="4238964" y="5097997"/>
            <a:ext cx="1053589" cy="369332"/>
          </a:xfrm>
          <a:prstGeom prst="rect">
            <a:avLst/>
          </a:prstGeom>
          <a:noFill/>
        </p:spPr>
        <p:txBody>
          <a:bodyPr wrap="square">
            <a:spAutoFit/>
          </a:bodyPr>
          <a:lstStyle/>
          <a:p>
            <a:pPr algn="r"/>
            <a:r>
              <a:rPr lang="en-US">
                <a:solidFill>
                  <a:schemeClr val="bg2">
                    <a:lumMod val="25000"/>
                  </a:schemeClr>
                </a:solidFill>
                <a:latin typeface="Arial Rounded MT Bold" panose="020F0704030504030204" pitchFamily="34" charset="0"/>
              </a:rPr>
              <a:t>3.36%</a:t>
            </a:r>
          </a:p>
        </p:txBody>
      </p:sp>
      <p:sp>
        <p:nvSpPr>
          <p:cNvPr id="29" name="TextBox 28">
            <a:extLst>
              <a:ext uri="{FF2B5EF4-FFF2-40B4-BE49-F238E27FC236}">
                <a16:creationId xmlns:a16="http://schemas.microsoft.com/office/drawing/2014/main" id="{E5F51E20-9B95-45C0-A1E3-276BC42D754A}"/>
              </a:ext>
            </a:extLst>
          </p:cNvPr>
          <p:cNvSpPr txBox="1"/>
          <p:nvPr/>
        </p:nvSpPr>
        <p:spPr>
          <a:xfrm>
            <a:off x="7531962" y="4820998"/>
            <a:ext cx="1825637" cy="923330"/>
          </a:xfrm>
          <a:prstGeom prst="rect">
            <a:avLst/>
          </a:prstGeom>
          <a:noFill/>
        </p:spPr>
        <p:txBody>
          <a:bodyPr wrap="square">
            <a:spAutoFit/>
          </a:bodyPr>
          <a:lstStyle/>
          <a:p>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Introduced</a:t>
            </a:r>
            <a:endParaRPr lang="bn-BD" b="0" i="0">
              <a:solidFill>
                <a:schemeClr val="tx1">
                  <a:lumMod val="85000"/>
                  <a:lumOff val="15000"/>
                </a:schemeClr>
              </a:solidFill>
              <a:effectLst/>
              <a:latin typeface="Arial Rounded MT Bold" panose="020F0704030504030204" pitchFamily="34" charset="0"/>
              <a:cs typeface="heebo" panose="020B0604020202020204" pitchFamily="2" charset="-79"/>
            </a:endParaRPr>
          </a:p>
          <a:p>
            <a:r>
              <a:rPr lang="en-US" b="0" i="0">
                <a:solidFill>
                  <a:srgbClr val="7030A0"/>
                </a:solidFill>
                <a:effectLst/>
                <a:latin typeface="Arial Rounded MT Bold" panose="020F0704030504030204" pitchFamily="34" charset="0"/>
                <a:cs typeface="heebo" panose="020B0604020202020204" pitchFamily="2" charset="-79"/>
              </a:rPr>
              <a:t>Modern Deep Neural Model</a:t>
            </a:r>
            <a:endParaRPr lang="en-US">
              <a:solidFill>
                <a:srgbClr val="7030A0"/>
              </a:solidFill>
              <a:latin typeface="Arial Rounded MT Bold" panose="020F0704030504030204" pitchFamily="34" charset="0"/>
            </a:endParaRPr>
          </a:p>
        </p:txBody>
      </p:sp>
      <p:cxnSp>
        <p:nvCxnSpPr>
          <p:cNvPr id="8" name="Straight Connector 7">
            <a:extLst>
              <a:ext uri="{FF2B5EF4-FFF2-40B4-BE49-F238E27FC236}">
                <a16:creationId xmlns:a16="http://schemas.microsoft.com/office/drawing/2014/main" id="{BF117FD3-BD38-465A-8C65-188271CDF4B8}"/>
              </a:ext>
            </a:extLst>
          </p:cNvPr>
          <p:cNvCxnSpPr/>
          <p:nvPr/>
        </p:nvCxnSpPr>
        <p:spPr>
          <a:xfrm flipV="1">
            <a:off x="884489" y="4892858"/>
            <a:ext cx="0" cy="762675"/>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94187B2A-ABC0-4DCA-9730-B2D5DD9866EB}"/>
              </a:ext>
            </a:extLst>
          </p:cNvPr>
          <p:cNvCxnSpPr/>
          <p:nvPr/>
        </p:nvCxnSpPr>
        <p:spPr>
          <a:xfrm flipV="1">
            <a:off x="3066418" y="4909792"/>
            <a:ext cx="0" cy="762675"/>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A714F6F-F40B-488C-83B0-CB397ECA3F85}"/>
              </a:ext>
            </a:extLst>
          </p:cNvPr>
          <p:cNvCxnSpPr/>
          <p:nvPr/>
        </p:nvCxnSpPr>
        <p:spPr>
          <a:xfrm flipV="1">
            <a:off x="5260772" y="4909792"/>
            <a:ext cx="0" cy="762675"/>
          </a:xfrm>
          <a:prstGeom prst="line">
            <a:avLst/>
          </a:prstGeom>
          <a:ln w="19050">
            <a:solidFill>
              <a:srgbClr val="FFC000"/>
            </a:solidFill>
          </a:ln>
        </p:spPr>
        <p:style>
          <a:lnRef idx="1">
            <a:schemeClr val="accent1"/>
          </a:lnRef>
          <a:fillRef idx="0">
            <a:schemeClr val="accent1"/>
          </a:fillRef>
          <a:effectRef idx="0">
            <a:schemeClr val="accent1"/>
          </a:effectRef>
          <a:fontRef idx="minor">
            <a:schemeClr val="tx1"/>
          </a:fontRef>
        </p:style>
      </p:cxnSp>
      <p:pic>
        <p:nvPicPr>
          <p:cNvPr id="2" name="A3.1">
            <a:hlinkClick r:id="" action="ppaction://media"/>
            <a:extLst>
              <a:ext uri="{FF2B5EF4-FFF2-40B4-BE49-F238E27FC236}">
                <a16:creationId xmlns:a16="http://schemas.microsoft.com/office/drawing/2014/main" id="{EE7C0E07-E4E1-49AE-83AA-C69EE8023E24}"/>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3100886" y="428916"/>
            <a:ext cx="609600" cy="609600"/>
          </a:xfrm>
          <a:prstGeom prst="rect">
            <a:avLst/>
          </a:prstGeom>
        </p:spPr>
      </p:pic>
      <p:pic>
        <p:nvPicPr>
          <p:cNvPr id="6" name="A3.2">
            <a:hlinkClick r:id="" action="ppaction://media"/>
            <a:extLst>
              <a:ext uri="{FF2B5EF4-FFF2-40B4-BE49-F238E27FC236}">
                <a16:creationId xmlns:a16="http://schemas.microsoft.com/office/drawing/2014/main" id="{AEB8576C-B4DA-4FA4-8186-A5F69D16BDA7}"/>
              </a:ext>
            </a:extLst>
          </p:cNvPr>
          <p:cNvPicPr>
            <a:picLocks noChangeAspect="1"/>
          </p:cNvPicPr>
          <p:nvPr>
            <a:audioFile r:link="rId4"/>
            <p:extLst>
              <p:ext uri="{DAA4B4D4-6D71-4841-9C94-3DE7FCFB9230}">
                <p14:media xmlns:p14="http://schemas.microsoft.com/office/powerpoint/2010/main" r:embed="rId3"/>
              </p:ext>
            </p:extLst>
          </p:nvPr>
        </p:nvPicPr>
        <p:blipFill>
          <a:blip r:embed="rId10"/>
          <a:stretch>
            <a:fillRect/>
          </a:stretch>
        </p:blipFill>
        <p:spPr>
          <a:xfrm>
            <a:off x="3888334" y="428916"/>
            <a:ext cx="609600" cy="609600"/>
          </a:xfrm>
          <a:prstGeom prst="rect">
            <a:avLst/>
          </a:prstGeom>
        </p:spPr>
      </p:pic>
      <p:pic>
        <p:nvPicPr>
          <p:cNvPr id="7" name="A3.3">
            <a:hlinkClick r:id="" action="ppaction://media"/>
            <a:extLst>
              <a:ext uri="{FF2B5EF4-FFF2-40B4-BE49-F238E27FC236}">
                <a16:creationId xmlns:a16="http://schemas.microsoft.com/office/drawing/2014/main" id="{D31AA1FB-9E6B-4E9F-A093-4399C9A098A8}"/>
              </a:ext>
            </a:extLst>
          </p:cNvPr>
          <p:cNvPicPr>
            <a:picLocks noChangeAspect="1"/>
          </p:cNvPicPr>
          <p:nvPr>
            <a:audioFile r:link="rId6"/>
            <p:extLst>
              <p:ext uri="{DAA4B4D4-6D71-4841-9C94-3DE7FCFB9230}">
                <p14:media xmlns:p14="http://schemas.microsoft.com/office/powerpoint/2010/main" r:embed="rId5"/>
              </p:ext>
            </p:extLst>
          </p:nvPr>
        </p:nvPicPr>
        <p:blipFill>
          <a:blip r:embed="rId10"/>
          <a:stretch>
            <a:fillRect/>
          </a:stretch>
        </p:blipFill>
        <p:spPr>
          <a:xfrm>
            <a:off x="4675782" y="428916"/>
            <a:ext cx="609600" cy="609600"/>
          </a:xfrm>
          <a:prstGeom prst="rect">
            <a:avLst/>
          </a:prstGeom>
        </p:spPr>
      </p:pic>
      <p:pic>
        <p:nvPicPr>
          <p:cNvPr id="12" name="A3.4">
            <a:hlinkClick r:id="" action="ppaction://media"/>
            <a:extLst>
              <a:ext uri="{FF2B5EF4-FFF2-40B4-BE49-F238E27FC236}">
                <a16:creationId xmlns:a16="http://schemas.microsoft.com/office/drawing/2014/main" id="{0C0F509E-F881-4DC1-B371-5F774926FB99}"/>
              </a:ext>
            </a:extLst>
          </p:cNvPr>
          <p:cNvPicPr>
            <a:picLocks noChangeAspect="1"/>
          </p:cNvPicPr>
          <p:nvPr>
            <a:audioFile r:link="rId8"/>
            <p:extLst>
              <p:ext uri="{DAA4B4D4-6D71-4841-9C94-3DE7FCFB9230}">
                <p14:media xmlns:p14="http://schemas.microsoft.com/office/powerpoint/2010/main" r:embed="rId7"/>
              </p:ext>
            </p:extLst>
          </p:nvPr>
        </p:nvPicPr>
        <p:blipFill>
          <a:blip r:embed="rId10"/>
          <a:stretch>
            <a:fillRect/>
          </a:stretch>
        </p:blipFill>
        <p:spPr>
          <a:xfrm>
            <a:off x="5441488" y="428916"/>
            <a:ext cx="609600" cy="609600"/>
          </a:xfrm>
          <a:prstGeom prst="rect">
            <a:avLst/>
          </a:prstGeom>
        </p:spPr>
      </p:pic>
    </p:spTree>
    <p:extLst>
      <p:ext uri="{BB962C8B-B14F-4D97-AF65-F5344CB8AC3E}">
        <p14:creationId xmlns:p14="http://schemas.microsoft.com/office/powerpoint/2010/main" val="4019341574"/>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424" fill="hold"/>
                                        <p:tgtEl>
                                          <p:spTgt spid="2"/>
                                        </p:tgtEl>
                                      </p:cBhvr>
                                    </p:cmd>
                                  </p:childTnLst>
                                </p:cTn>
                              </p:par>
                              <p:par>
                                <p:cTn id="7" presetID="47"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animEffect transition="in" filter="fade">
                                      <p:cBhvr>
                                        <p:cTn id="9" dur="1000"/>
                                        <p:tgtEl>
                                          <p:spTgt spid="15"/>
                                        </p:tgtEl>
                                      </p:cBhvr>
                                    </p:animEffect>
                                    <p:anim calcmode="lin" valueType="num">
                                      <p:cBhvr>
                                        <p:cTn id="10" dur="1000" fill="hold"/>
                                        <p:tgtEl>
                                          <p:spTgt spid="15"/>
                                        </p:tgtEl>
                                        <p:attrNameLst>
                                          <p:attrName>ppt_x</p:attrName>
                                        </p:attrNameLst>
                                      </p:cBhvr>
                                      <p:tavLst>
                                        <p:tav tm="0">
                                          <p:val>
                                            <p:strVal val="#ppt_x"/>
                                          </p:val>
                                        </p:tav>
                                        <p:tav tm="100000">
                                          <p:val>
                                            <p:strVal val="#ppt_x"/>
                                          </p:val>
                                        </p:tav>
                                      </p:tavLst>
                                    </p:anim>
                                    <p:anim calcmode="lin" valueType="num">
                                      <p:cBhvr>
                                        <p:cTn id="11" dur="1000" fill="hold"/>
                                        <p:tgtEl>
                                          <p:spTgt spid="15"/>
                                        </p:tgtEl>
                                        <p:attrNameLst>
                                          <p:attrName>ppt_y</p:attrName>
                                        </p:attrNameLst>
                                      </p:cBhvr>
                                      <p:tavLst>
                                        <p:tav tm="0">
                                          <p:val>
                                            <p:strVal val="#ppt_y-.1"/>
                                          </p:val>
                                        </p:tav>
                                        <p:tav tm="100000">
                                          <p:val>
                                            <p:strVal val="#ppt_y"/>
                                          </p:val>
                                        </p:tav>
                                      </p:tavLst>
                                    </p:anim>
                                  </p:childTnLst>
                                </p:cTn>
                              </p:par>
                              <p:par>
                                <p:cTn id="12" presetID="10" presetClass="entr" presetSubtype="0" fill="hold" grpId="0" nodeType="withEffect">
                                  <p:stCondLst>
                                    <p:cond delay="430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par>
                                <p:cTn id="15" presetID="22" presetClass="entr" presetSubtype="8" fill="hold" nodeType="withEffect">
                                  <p:stCondLst>
                                    <p:cond delay="650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par>
                                <p:cTn id="18" presetID="16" presetClass="entr" presetSubtype="42" fill="hold" grpId="0" nodeType="withEffect">
                                  <p:stCondLst>
                                    <p:cond delay="6500"/>
                                  </p:stCondLst>
                                  <p:childTnLst>
                                    <p:set>
                                      <p:cBhvr>
                                        <p:cTn id="19" dur="1" fill="hold">
                                          <p:stCondLst>
                                            <p:cond delay="0"/>
                                          </p:stCondLst>
                                        </p:cTn>
                                        <p:tgtEl>
                                          <p:spTgt spid="20"/>
                                        </p:tgtEl>
                                        <p:attrNameLst>
                                          <p:attrName>style.visibility</p:attrName>
                                        </p:attrNameLst>
                                      </p:cBhvr>
                                      <p:to>
                                        <p:strVal val="visible"/>
                                      </p:to>
                                    </p:set>
                                    <p:animEffect transition="in" filter="barn(outHorizontal)">
                                      <p:cBhvr>
                                        <p:cTn id="20" dur="500"/>
                                        <p:tgtEl>
                                          <p:spTgt spid="20"/>
                                        </p:tgtEl>
                                      </p:cBhvr>
                                    </p:animEffect>
                                  </p:childTnLst>
                                </p:cTn>
                              </p:par>
                              <p:par>
                                <p:cTn id="21" presetID="10" presetClass="entr" presetSubtype="0" fill="hold" grpId="0" nodeType="withEffect">
                                  <p:stCondLst>
                                    <p:cond delay="830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par>
                                <p:cTn id="24" presetID="10" presetClass="entr" presetSubtype="0" fill="hold" grpId="0" nodeType="withEffect">
                                  <p:stCondLst>
                                    <p:cond delay="1060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par>
                                <p:cTn id="27" presetID="22" presetClass="entr" presetSubtype="2" fill="hold" nodeType="withEffect">
                                  <p:stCondLst>
                                    <p:cond delay="12000"/>
                                  </p:stCondLst>
                                  <p:childTnLst>
                                    <p:set>
                                      <p:cBhvr>
                                        <p:cTn id="28" dur="1" fill="hold">
                                          <p:stCondLst>
                                            <p:cond delay="0"/>
                                          </p:stCondLst>
                                        </p:cTn>
                                        <p:tgtEl>
                                          <p:spTgt spid="21"/>
                                        </p:tgtEl>
                                        <p:attrNameLst>
                                          <p:attrName>style.visibility</p:attrName>
                                        </p:attrNameLst>
                                      </p:cBhvr>
                                      <p:to>
                                        <p:strVal val="visible"/>
                                      </p:to>
                                    </p:set>
                                    <p:animEffect transition="in" filter="wipe(right)">
                                      <p:cBhvr>
                                        <p:cTn id="29" dur="500"/>
                                        <p:tgtEl>
                                          <p:spTgt spid="21"/>
                                        </p:tgtEl>
                                      </p:cBhvr>
                                    </p:animEffect>
                                  </p:childTnLst>
                                </p:cTn>
                              </p:par>
                              <p:par>
                                <p:cTn id="30" presetID="16" presetClass="entr" presetSubtype="42" fill="hold" grpId="0" nodeType="withEffect">
                                  <p:stCondLst>
                                    <p:cond delay="12000"/>
                                  </p:stCondLst>
                                  <p:childTnLst>
                                    <p:set>
                                      <p:cBhvr>
                                        <p:cTn id="31" dur="1" fill="hold">
                                          <p:stCondLst>
                                            <p:cond delay="0"/>
                                          </p:stCondLst>
                                        </p:cTn>
                                        <p:tgtEl>
                                          <p:spTgt spid="22"/>
                                        </p:tgtEl>
                                        <p:attrNameLst>
                                          <p:attrName>style.visibility</p:attrName>
                                        </p:attrNameLst>
                                      </p:cBhvr>
                                      <p:to>
                                        <p:strVal val="visible"/>
                                      </p:to>
                                    </p:set>
                                    <p:animEffect transition="in" filter="barn(outHorizontal)">
                                      <p:cBhvr>
                                        <p:cTn id="32" dur="500"/>
                                        <p:tgtEl>
                                          <p:spTgt spid="22"/>
                                        </p:tgtEl>
                                      </p:cBhvr>
                                    </p:animEffect>
                                  </p:childTnLst>
                                </p:cTn>
                              </p:par>
                            </p:childTnLst>
                          </p:cTn>
                        </p:par>
                        <p:par>
                          <p:cTn id="33" fill="hold">
                            <p:stCondLst>
                              <p:cond delay="14424"/>
                            </p:stCondLst>
                            <p:childTnLst>
                              <p:par>
                                <p:cTn id="34" presetID="1" presetClass="mediacall" presetSubtype="0" fill="hold" nodeType="afterEffect">
                                  <p:stCondLst>
                                    <p:cond delay="0"/>
                                  </p:stCondLst>
                                  <p:childTnLst>
                                    <p:cmd type="call" cmd="playFrom(0.0)">
                                      <p:cBhvr>
                                        <p:cTn id="35" dur="17749" fill="hold"/>
                                        <p:tgtEl>
                                          <p:spTgt spid="6"/>
                                        </p:tgtEl>
                                      </p:cBhvr>
                                    </p:cmd>
                                  </p:childTnLst>
                                </p:cTn>
                              </p:par>
                              <p:par>
                                <p:cTn id="36" presetID="47" presetClass="entr" presetSubtype="0" fill="hold" grpId="0" nodeType="with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fade">
                                      <p:cBhvr>
                                        <p:cTn id="38" dur="1000"/>
                                        <p:tgtEl>
                                          <p:spTgt spid="17"/>
                                        </p:tgtEl>
                                      </p:cBhvr>
                                    </p:animEffect>
                                    <p:anim calcmode="lin" valueType="num">
                                      <p:cBhvr>
                                        <p:cTn id="39" dur="1000" fill="hold"/>
                                        <p:tgtEl>
                                          <p:spTgt spid="17"/>
                                        </p:tgtEl>
                                        <p:attrNameLst>
                                          <p:attrName>ppt_x</p:attrName>
                                        </p:attrNameLst>
                                      </p:cBhvr>
                                      <p:tavLst>
                                        <p:tav tm="0">
                                          <p:val>
                                            <p:strVal val="#ppt_x"/>
                                          </p:val>
                                        </p:tav>
                                        <p:tav tm="100000">
                                          <p:val>
                                            <p:strVal val="#ppt_x"/>
                                          </p:val>
                                        </p:tav>
                                      </p:tavLst>
                                    </p:anim>
                                    <p:anim calcmode="lin" valueType="num">
                                      <p:cBhvr>
                                        <p:cTn id="40" dur="1000" fill="hold"/>
                                        <p:tgtEl>
                                          <p:spTgt spid="17"/>
                                        </p:tgtEl>
                                        <p:attrNameLst>
                                          <p:attrName>ppt_y</p:attrName>
                                        </p:attrNameLst>
                                      </p:cBhvr>
                                      <p:tavLst>
                                        <p:tav tm="0">
                                          <p:val>
                                            <p:strVal val="#ppt_y-.1"/>
                                          </p:val>
                                        </p:tav>
                                        <p:tav tm="100000">
                                          <p:val>
                                            <p:strVal val="#ppt_y"/>
                                          </p:val>
                                        </p:tav>
                                      </p:tavLst>
                                    </p:anim>
                                  </p:childTnLst>
                                </p:cTn>
                              </p:par>
                              <p:par>
                                <p:cTn id="41" presetID="10" presetClass="entr" presetSubtype="0" fill="hold" grpId="0" nodeType="withEffect">
                                  <p:stCondLst>
                                    <p:cond delay="6800"/>
                                  </p:stCondLst>
                                  <p:childTnLst>
                                    <p:set>
                                      <p:cBhvr>
                                        <p:cTn id="42" dur="1" fill="hold">
                                          <p:stCondLst>
                                            <p:cond delay="0"/>
                                          </p:stCondLst>
                                        </p:cTn>
                                        <p:tgtEl>
                                          <p:spTgt spid="18"/>
                                        </p:tgtEl>
                                        <p:attrNameLst>
                                          <p:attrName>style.visibility</p:attrName>
                                        </p:attrNameLst>
                                      </p:cBhvr>
                                      <p:to>
                                        <p:strVal val="visible"/>
                                      </p:to>
                                    </p:set>
                                    <p:animEffect transition="in" filter="fade">
                                      <p:cBhvr>
                                        <p:cTn id="43" dur="500"/>
                                        <p:tgtEl>
                                          <p:spTgt spid="18"/>
                                        </p:tgtEl>
                                      </p:cBhvr>
                                    </p:animEffect>
                                  </p:childTnLst>
                                </p:cTn>
                              </p:par>
                            </p:childTnLst>
                          </p:cTn>
                        </p:par>
                        <p:par>
                          <p:cTn id="44" fill="hold">
                            <p:stCondLst>
                              <p:cond delay="32173"/>
                            </p:stCondLst>
                            <p:childTnLst>
                              <p:par>
                                <p:cTn id="45" presetID="1" presetClass="mediacall" presetSubtype="0" fill="hold" nodeType="afterEffect">
                                  <p:stCondLst>
                                    <p:cond delay="0"/>
                                  </p:stCondLst>
                                  <p:childTnLst>
                                    <p:cmd type="call" cmd="playFrom(0.0)">
                                      <p:cBhvr>
                                        <p:cTn id="46" dur="20252" fill="hold"/>
                                        <p:tgtEl>
                                          <p:spTgt spid="7"/>
                                        </p:tgtEl>
                                      </p:cBhvr>
                                    </p:cmd>
                                  </p:childTnLst>
                                </p:cTn>
                              </p:par>
                              <p:par>
                                <p:cTn id="47" presetID="47" presetClass="entr" presetSubtype="0" fill="hold" grpId="0" nodeType="withEffect">
                                  <p:stCondLst>
                                    <p:cond delay="0"/>
                                  </p:stCondLst>
                                  <p:childTnLst>
                                    <p:set>
                                      <p:cBhvr>
                                        <p:cTn id="48" dur="1" fill="hold">
                                          <p:stCondLst>
                                            <p:cond delay="0"/>
                                          </p:stCondLst>
                                        </p:cTn>
                                        <p:tgtEl>
                                          <p:spTgt spid="11"/>
                                        </p:tgtEl>
                                        <p:attrNameLst>
                                          <p:attrName>style.visibility</p:attrName>
                                        </p:attrNameLst>
                                      </p:cBhvr>
                                      <p:to>
                                        <p:strVal val="visible"/>
                                      </p:to>
                                    </p:set>
                                    <p:animEffect transition="in" filter="fade">
                                      <p:cBhvr>
                                        <p:cTn id="49" dur="1000"/>
                                        <p:tgtEl>
                                          <p:spTgt spid="11"/>
                                        </p:tgtEl>
                                      </p:cBhvr>
                                    </p:animEffect>
                                    <p:anim calcmode="lin" valueType="num">
                                      <p:cBhvr>
                                        <p:cTn id="50" dur="1000" fill="hold"/>
                                        <p:tgtEl>
                                          <p:spTgt spid="11"/>
                                        </p:tgtEl>
                                        <p:attrNameLst>
                                          <p:attrName>ppt_x</p:attrName>
                                        </p:attrNameLst>
                                      </p:cBhvr>
                                      <p:tavLst>
                                        <p:tav tm="0">
                                          <p:val>
                                            <p:strVal val="#ppt_x"/>
                                          </p:val>
                                        </p:tav>
                                        <p:tav tm="100000">
                                          <p:val>
                                            <p:strVal val="#ppt_x"/>
                                          </p:val>
                                        </p:tav>
                                      </p:tavLst>
                                    </p:anim>
                                    <p:anim calcmode="lin" valueType="num">
                                      <p:cBhvr>
                                        <p:cTn id="51" dur="1000" fill="hold"/>
                                        <p:tgtEl>
                                          <p:spTgt spid="11"/>
                                        </p:tgtEl>
                                        <p:attrNameLst>
                                          <p:attrName>ppt_y</p:attrName>
                                        </p:attrNameLst>
                                      </p:cBhvr>
                                      <p:tavLst>
                                        <p:tav tm="0">
                                          <p:val>
                                            <p:strVal val="#ppt_y-.1"/>
                                          </p:val>
                                        </p:tav>
                                        <p:tav tm="100000">
                                          <p:val>
                                            <p:strVal val="#ppt_y"/>
                                          </p:val>
                                        </p:tav>
                                      </p:tavLst>
                                    </p:anim>
                                  </p:childTnLst>
                                </p:cTn>
                              </p:par>
                              <p:par>
                                <p:cTn id="52" presetID="10" presetClass="entr" presetSubtype="0" fill="hold" grpId="0" nodeType="withEffect">
                                  <p:stCondLst>
                                    <p:cond delay="5700"/>
                                  </p:stCondLst>
                                  <p:childTnLst>
                                    <p:set>
                                      <p:cBhvr>
                                        <p:cTn id="53" dur="1" fill="hold">
                                          <p:stCondLst>
                                            <p:cond delay="0"/>
                                          </p:stCondLst>
                                        </p:cTn>
                                        <p:tgtEl>
                                          <p:spTgt spid="23"/>
                                        </p:tgtEl>
                                        <p:attrNameLst>
                                          <p:attrName>style.visibility</p:attrName>
                                        </p:attrNameLst>
                                      </p:cBhvr>
                                      <p:to>
                                        <p:strVal val="visible"/>
                                      </p:to>
                                    </p:set>
                                    <p:animEffect transition="in" filter="fade">
                                      <p:cBhvr>
                                        <p:cTn id="54" dur="500"/>
                                        <p:tgtEl>
                                          <p:spTgt spid="23"/>
                                        </p:tgtEl>
                                      </p:cBhvr>
                                    </p:animEffect>
                                  </p:childTnLst>
                                </p:cTn>
                              </p:par>
                              <p:par>
                                <p:cTn id="55" presetID="10" presetClass="entr" presetSubtype="0" fill="hold" grpId="0" nodeType="withEffect">
                                  <p:stCondLst>
                                    <p:cond delay="6500"/>
                                  </p:stCondLst>
                                  <p:childTnLst>
                                    <p:set>
                                      <p:cBhvr>
                                        <p:cTn id="56" dur="1" fill="hold">
                                          <p:stCondLst>
                                            <p:cond delay="0"/>
                                          </p:stCondLst>
                                        </p:cTn>
                                        <p:tgtEl>
                                          <p:spTgt spid="24"/>
                                        </p:tgtEl>
                                        <p:attrNameLst>
                                          <p:attrName>style.visibility</p:attrName>
                                        </p:attrNameLst>
                                      </p:cBhvr>
                                      <p:to>
                                        <p:strVal val="visible"/>
                                      </p:to>
                                    </p:set>
                                    <p:animEffect transition="in" filter="fade">
                                      <p:cBhvr>
                                        <p:cTn id="57" dur="500"/>
                                        <p:tgtEl>
                                          <p:spTgt spid="24"/>
                                        </p:tgtEl>
                                      </p:cBhvr>
                                    </p:animEffect>
                                  </p:childTnLst>
                                </p:cTn>
                              </p:par>
                              <p:par>
                                <p:cTn id="58" presetID="10" presetClass="entr" presetSubtype="0" fill="hold" grpId="0" nodeType="withEffect">
                                  <p:stCondLst>
                                    <p:cond delay="7800"/>
                                  </p:stCondLst>
                                  <p:childTnLst>
                                    <p:set>
                                      <p:cBhvr>
                                        <p:cTn id="59" dur="1" fill="hold">
                                          <p:stCondLst>
                                            <p:cond delay="0"/>
                                          </p:stCondLst>
                                        </p:cTn>
                                        <p:tgtEl>
                                          <p:spTgt spid="25"/>
                                        </p:tgtEl>
                                        <p:attrNameLst>
                                          <p:attrName>style.visibility</p:attrName>
                                        </p:attrNameLst>
                                      </p:cBhvr>
                                      <p:to>
                                        <p:strVal val="visible"/>
                                      </p:to>
                                    </p:set>
                                    <p:animEffect transition="in" filter="fade">
                                      <p:cBhvr>
                                        <p:cTn id="60" dur="500"/>
                                        <p:tgtEl>
                                          <p:spTgt spid="25"/>
                                        </p:tgtEl>
                                      </p:cBhvr>
                                    </p:animEffect>
                                  </p:childTnLst>
                                </p:cTn>
                              </p:par>
                              <p:par>
                                <p:cTn id="61" presetID="22" presetClass="entr" presetSubtype="1" fill="hold" nodeType="withEffect">
                                  <p:stCondLst>
                                    <p:cond delay="13000"/>
                                  </p:stCondLst>
                                  <p:childTnLst>
                                    <p:set>
                                      <p:cBhvr>
                                        <p:cTn id="62" dur="1" fill="hold">
                                          <p:stCondLst>
                                            <p:cond delay="0"/>
                                          </p:stCondLst>
                                        </p:cTn>
                                        <p:tgtEl>
                                          <p:spTgt spid="8"/>
                                        </p:tgtEl>
                                        <p:attrNameLst>
                                          <p:attrName>style.visibility</p:attrName>
                                        </p:attrNameLst>
                                      </p:cBhvr>
                                      <p:to>
                                        <p:strVal val="visible"/>
                                      </p:to>
                                    </p:set>
                                    <p:animEffect transition="in" filter="wipe(up)">
                                      <p:cBhvr>
                                        <p:cTn id="63" dur="500"/>
                                        <p:tgtEl>
                                          <p:spTgt spid="8"/>
                                        </p:tgtEl>
                                      </p:cBhvr>
                                    </p:animEffect>
                                  </p:childTnLst>
                                </p:cTn>
                              </p:par>
                              <p:par>
                                <p:cTn id="64" presetID="10" presetClass="entr" presetSubtype="0" fill="hold" grpId="1" nodeType="withEffect">
                                  <p:stCondLst>
                                    <p:cond delay="13027"/>
                                  </p:stCondLst>
                                  <p:childTnLst>
                                    <p:set>
                                      <p:cBhvr>
                                        <p:cTn id="65" dur="1" fill="hold">
                                          <p:stCondLst>
                                            <p:cond delay="0"/>
                                          </p:stCondLst>
                                        </p:cTn>
                                        <p:tgtEl>
                                          <p:spTgt spid="26"/>
                                        </p:tgtEl>
                                        <p:attrNameLst>
                                          <p:attrName>style.visibility</p:attrName>
                                        </p:attrNameLst>
                                      </p:cBhvr>
                                      <p:to>
                                        <p:strVal val="visible"/>
                                      </p:to>
                                    </p:set>
                                    <p:animEffect transition="in" filter="fade">
                                      <p:cBhvr>
                                        <p:cTn id="66" dur="800"/>
                                        <p:tgtEl>
                                          <p:spTgt spid="26"/>
                                        </p:tgtEl>
                                      </p:cBhvr>
                                    </p:animEffect>
                                  </p:childTnLst>
                                </p:cTn>
                              </p:par>
                              <p:par>
                                <p:cTn id="67" presetID="42" presetClass="path" presetSubtype="0" accel="50000" decel="50000" fill="hold" grpId="2" nodeType="withEffect">
                                  <p:stCondLst>
                                    <p:cond delay="13000"/>
                                  </p:stCondLst>
                                  <p:childTnLst>
                                    <p:animMotion origin="layout" path="M 0.06211 -0.00116 L 2.08333E-7 3.7037E-7 " pathEditMode="relative" rAng="0" ptsTypes="AA">
                                      <p:cBhvr>
                                        <p:cTn id="68" dur="700" fill="hold"/>
                                        <p:tgtEl>
                                          <p:spTgt spid="26"/>
                                        </p:tgtEl>
                                        <p:attrNameLst>
                                          <p:attrName>ppt_x</p:attrName>
                                          <p:attrName>ppt_y</p:attrName>
                                        </p:attrNameLst>
                                      </p:cBhvr>
                                      <p:rCtr x="-3112" y="46"/>
                                    </p:animMotion>
                                  </p:childTnLst>
                                </p:cTn>
                              </p:par>
                              <p:par>
                                <p:cTn id="69" presetID="22" presetClass="entr" presetSubtype="1" fill="hold" nodeType="withEffect">
                                  <p:stCondLst>
                                    <p:cond delay="14400"/>
                                  </p:stCondLst>
                                  <p:childTnLst>
                                    <p:set>
                                      <p:cBhvr>
                                        <p:cTn id="70" dur="1" fill="hold">
                                          <p:stCondLst>
                                            <p:cond delay="0"/>
                                          </p:stCondLst>
                                        </p:cTn>
                                        <p:tgtEl>
                                          <p:spTgt spid="30"/>
                                        </p:tgtEl>
                                        <p:attrNameLst>
                                          <p:attrName>style.visibility</p:attrName>
                                        </p:attrNameLst>
                                      </p:cBhvr>
                                      <p:to>
                                        <p:strVal val="visible"/>
                                      </p:to>
                                    </p:set>
                                    <p:animEffect transition="in" filter="wipe(up)">
                                      <p:cBhvr>
                                        <p:cTn id="71" dur="500"/>
                                        <p:tgtEl>
                                          <p:spTgt spid="30"/>
                                        </p:tgtEl>
                                      </p:cBhvr>
                                    </p:animEffect>
                                  </p:childTnLst>
                                </p:cTn>
                              </p:par>
                              <p:par>
                                <p:cTn id="72" presetID="10" presetClass="entr" presetSubtype="0" fill="hold" grpId="0" nodeType="withEffect">
                                  <p:stCondLst>
                                    <p:cond delay="14400"/>
                                  </p:stCondLst>
                                  <p:childTnLst>
                                    <p:set>
                                      <p:cBhvr>
                                        <p:cTn id="73" dur="1" fill="hold">
                                          <p:stCondLst>
                                            <p:cond delay="0"/>
                                          </p:stCondLst>
                                        </p:cTn>
                                        <p:tgtEl>
                                          <p:spTgt spid="27"/>
                                        </p:tgtEl>
                                        <p:attrNameLst>
                                          <p:attrName>style.visibility</p:attrName>
                                        </p:attrNameLst>
                                      </p:cBhvr>
                                      <p:to>
                                        <p:strVal val="visible"/>
                                      </p:to>
                                    </p:set>
                                    <p:animEffect transition="in" filter="fade">
                                      <p:cBhvr>
                                        <p:cTn id="74" dur="800"/>
                                        <p:tgtEl>
                                          <p:spTgt spid="27"/>
                                        </p:tgtEl>
                                      </p:cBhvr>
                                    </p:animEffect>
                                  </p:childTnLst>
                                </p:cTn>
                              </p:par>
                              <p:par>
                                <p:cTn id="75" presetID="42" presetClass="path" presetSubtype="0" accel="50000" decel="50000" fill="hold" grpId="1" nodeType="withEffect">
                                  <p:stCondLst>
                                    <p:cond delay="14427"/>
                                  </p:stCondLst>
                                  <p:childTnLst>
                                    <p:animMotion origin="layout" path="M 0.06146 -0.00116 L 1.875E-6 3.7037E-7 " pathEditMode="relative" rAng="0" ptsTypes="AA">
                                      <p:cBhvr>
                                        <p:cTn id="76" dur="700" fill="hold"/>
                                        <p:tgtEl>
                                          <p:spTgt spid="27"/>
                                        </p:tgtEl>
                                        <p:attrNameLst>
                                          <p:attrName>ppt_x</p:attrName>
                                          <p:attrName>ppt_y</p:attrName>
                                        </p:attrNameLst>
                                      </p:cBhvr>
                                      <p:rCtr x="-3073" y="46"/>
                                    </p:animMotion>
                                  </p:childTnLst>
                                </p:cTn>
                              </p:par>
                              <p:par>
                                <p:cTn id="77" presetID="22" presetClass="entr" presetSubtype="1" fill="hold" nodeType="withEffect">
                                  <p:stCondLst>
                                    <p:cond delay="16700"/>
                                  </p:stCondLst>
                                  <p:childTnLst>
                                    <p:set>
                                      <p:cBhvr>
                                        <p:cTn id="78" dur="1" fill="hold">
                                          <p:stCondLst>
                                            <p:cond delay="0"/>
                                          </p:stCondLst>
                                        </p:cTn>
                                        <p:tgtEl>
                                          <p:spTgt spid="31"/>
                                        </p:tgtEl>
                                        <p:attrNameLst>
                                          <p:attrName>style.visibility</p:attrName>
                                        </p:attrNameLst>
                                      </p:cBhvr>
                                      <p:to>
                                        <p:strVal val="visible"/>
                                      </p:to>
                                    </p:set>
                                    <p:animEffect transition="in" filter="wipe(up)">
                                      <p:cBhvr>
                                        <p:cTn id="79" dur="500"/>
                                        <p:tgtEl>
                                          <p:spTgt spid="31"/>
                                        </p:tgtEl>
                                      </p:cBhvr>
                                    </p:animEffect>
                                  </p:childTnLst>
                                </p:cTn>
                              </p:par>
                              <p:par>
                                <p:cTn id="80" presetID="10" presetClass="entr" presetSubtype="0" fill="hold" grpId="0" nodeType="withEffect">
                                  <p:stCondLst>
                                    <p:cond delay="16700"/>
                                  </p:stCondLst>
                                  <p:childTnLst>
                                    <p:set>
                                      <p:cBhvr>
                                        <p:cTn id="81" dur="1" fill="hold">
                                          <p:stCondLst>
                                            <p:cond delay="0"/>
                                          </p:stCondLst>
                                        </p:cTn>
                                        <p:tgtEl>
                                          <p:spTgt spid="28"/>
                                        </p:tgtEl>
                                        <p:attrNameLst>
                                          <p:attrName>style.visibility</p:attrName>
                                        </p:attrNameLst>
                                      </p:cBhvr>
                                      <p:to>
                                        <p:strVal val="visible"/>
                                      </p:to>
                                    </p:set>
                                    <p:animEffect transition="in" filter="fade">
                                      <p:cBhvr>
                                        <p:cTn id="82" dur="800"/>
                                        <p:tgtEl>
                                          <p:spTgt spid="28"/>
                                        </p:tgtEl>
                                      </p:cBhvr>
                                    </p:animEffect>
                                  </p:childTnLst>
                                </p:cTn>
                              </p:par>
                              <p:par>
                                <p:cTn id="83" presetID="42" presetClass="path" presetSubtype="0" accel="50000" decel="50000" fill="hold" grpId="1" nodeType="withEffect">
                                  <p:stCondLst>
                                    <p:cond delay="16700"/>
                                  </p:stCondLst>
                                  <p:childTnLst>
                                    <p:animMotion origin="layout" path="M 0.06171 -0.00116 L 4.58333E-6 1.11111E-6 " pathEditMode="relative" rAng="0" ptsTypes="AA">
                                      <p:cBhvr>
                                        <p:cTn id="84" dur="700" fill="hold"/>
                                        <p:tgtEl>
                                          <p:spTgt spid="28"/>
                                        </p:tgtEl>
                                        <p:attrNameLst>
                                          <p:attrName>ppt_x</p:attrName>
                                          <p:attrName>ppt_y</p:attrName>
                                        </p:attrNameLst>
                                      </p:cBhvr>
                                      <p:rCtr x="-3086" y="46"/>
                                    </p:animMotion>
                                  </p:childTnLst>
                                </p:cTn>
                              </p:par>
                            </p:childTnLst>
                          </p:cTn>
                        </p:par>
                        <p:par>
                          <p:cTn id="85" fill="hold">
                            <p:stCondLst>
                              <p:cond delay="52425"/>
                            </p:stCondLst>
                            <p:childTnLst>
                              <p:par>
                                <p:cTn id="86" presetID="1" presetClass="mediacall" presetSubtype="0" fill="hold" nodeType="afterEffect">
                                  <p:stCondLst>
                                    <p:cond delay="0"/>
                                  </p:stCondLst>
                                  <p:childTnLst>
                                    <p:cmd type="call" cmd="playFrom(0.0)">
                                      <p:cBhvr>
                                        <p:cTn id="87" dur="11349" fill="hold"/>
                                        <p:tgtEl>
                                          <p:spTgt spid="12"/>
                                        </p:tgtEl>
                                      </p:cBhvr>
                                    </p:cmd>
                                  </p:childTnLst>
                                </p:cTn>
                              </p:par>
                              <p:par>
                                <p:cTn id="88" presetID="47" presetClass="entr" presetSubtype="0" fill="hold" nodeType="withEffect">
                                  <p:stCondLst>
                                    <p:cond delay="1500"/>
                                  </p:stCondLst>
                                  <p:childTnLst>
                                    <p:set>
                                      <p:cBhvr>
                                        <p:cTn id="89" dur="1" fill="hold">
                                          <p:stCondLst>
                                            <p:cond delay="0"/>
                                          </p:stCondLst>
                                        </p:cTn>
                                        <p:tgtEl>
                                          <p:spTgt spid="29">
                                            <p:txEl>
                                              <p:pRg st="0" end="0"/>
                                            </p:txEl>
                                          </p:spTgt>
                                        </p:tgtEl>
                                        <p:attrNameLst>
                                          <p:attrName>style.visibility</p:attrName>
                                        </p:attrNameLst>
                                      </p:cBhvr>
                                      <p:to>
                                        <p:strVal val="visible"/>
                                      </p:to>
                                    </p:set>
                                    <p:animEffect transition="in" filter="fade">
                                      <p:cBhvr>
                                        <p:cTn id="90" dur="1000"/>
                                        <p:tgtEl>
                                          <p:spTgt spid="29">
                                            <p:txEl>
                                              <p:pRg st="0" end="0"/>
                                            </p:txEl>
                                          </p:spTgt>
                                        </p:tgtEl>
                                      </p:cBhvr>
                                    </p:animEffect>
                                    <p:anim calcmode="lin" valueType="num">
                                      <p:cBhvr>
                                        <p:cTn id="91" dur="1000" fill="hold"/>
                                        <p:tgtEl>
                                          <p:spTgt spid="29">
                                            <p:txEl>
                                              <p:pRg st="0" end="0"/>
                                            </p:txEl>
                                          </p:spTgt>
                                        </p:tgtEl>
                                        <p:attrNameLst>
                                          <p:attrName>ppt_x</p:attrName>
                                        </p:attrNameLst>
                                      </p:cBhvr>
                                      <p:tavLst>
                                        <p:tav tm="0">
                                          <p:val>
                                            <p:strVal val="#ppt_x"/>
                                          </p:val>
                                        </p:tav>
                                        <p:tav tm="100000">
                                          <p:val>
                                            <p:strVal val="#ppt_x"/>
                                          </p:val>
                                        </p:tav>
                                      </p:tavLst>
                                    </p:anim>
                                    <p:anim calcmode="lin" valueType="num">
                                      <p:cBhvr>
                                        <p:cTn id="92" dur="1000" fill="hold"/>
                                        <p:tgtEl>
                                          <p:spTgt spid="29">
                                            <p:txEl>
                                              <p:pRg st="0" end="0"/>
                                            </p:txEl>
                                          </p:spTgt>
                                        </p:tgtEl>
                                        <p:attrNameLst>
                                          <p:attrName>ppt_y</p:attrName>
                                        </p:attrNameLst>
                                      </p:cBhvr>
                                      <p:tavLst>
                                        <p:tav tm="0">
                                          <p:val>
                                            <p:strVal val="#ppt_y-.1"/>
                                          </p:val>
                                        </p:tav>
                                        <p:tav tm="100000">
                                          <p:val>
                                            <p:strVal val="#ppt_y"/>
                                          </p:val>
                                        </p:tav>
                                      </p:tavLst>
                                    </p:anim>
                                  </p:childTnLst>
                                </p:cTn>
                              </p:par>
                              <p:par>
                                <p:cTn id="93" presetID="42" presetClass="entr" presetSubtype="0" fill="hold" nodeType="withEffect">
                                  <p:stCondLst>
                                    <p:cond delay="2075"/>
                                  </p:stCondLst>
                                  <p:childTnLst>
                                    <p:set>
                                      <p:cBhvr>
                                        <p:cTn id="94" dur="1" fill="hold">
                                          <p:stCondLst>
                                            <p:cond delay="0"/>
                                          </p:stCondLst>
                                        </p:cTn>
                                        <p:tgtEl>
                                          <p:spTgt spid="29">
                                            <p:txEl>
                                              <p:pRg st="1" end="1"/>
                                            </p:txEl>
                                          </p:spTgt>
                                        </p:tgtEl>
                                        <p:attrNameLst>
                                          <p:attrName>style.visibility</p:attrName>
                                        </p:attrNameLst>
                                      </p:cBhvr>
                                      <p:to>
                                        <p:strVal val="visible"/>
                                      </p:to>
                                    </p:set>
                                    <p:animEffect transition="in" filter="fade">
                                      <p:cBhvr>
                                        <p:cTn id="95" dur="1000"/>
                                        <p:tgtEl>
                                          <p:spTgt spid="29">
                                            <p:txEl>
                                              <p:pRg st="1" end="1"/>
                                            </p:txEl>
                                          </p:spTgt>
                                        </p:tgtEl>
                                      </p:cBhvr>
                                    </p:animEffect>
                                    <p:anim calcmode="lin" valueType="num">
                                      <p:cBhvr>
                                        <p:cTn id="96" dur="1000" fill="hold"/>
                                        <p:tgtEl>
                                          <p:spTgt spid="29">
                                            <p:txEl>
                                              <p:pRg st="1" end="1"/>
                                            </p:txEl>
                                          </p:spTgt>
                                        </p:tgtEl>
                                        <p:attrNameLst>
                                          <p:attrName>ppt_x</p:attrName>
                                        </p:attrNameLst>
                                      </p:cBhvr>
                                      <p:tavLst>
                                        <p:tav tm="0">
                                          <p:val>
                                            <p:strVal val="#ppt_x"/>
                                          </p:val>
                                        </p:tav>
                                        <p:tav tm="100000">
                                          <p:val>
                                            <p:strVal val="#ppt_x"/>
                                          </p:val>
                                        </p:tav>
                                      </p:tavLst>
                                    </p:anim>
                                    <p:anim calcmode="lin" valueType="num">
                                      <p:cBhvr>
                                        <p:cTn id="97" dur="1000" fill="hold"/>
                                        <p:tgtEl>
                                          <p:spTgt spid="29">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98" fill="hold" display="0">
                  <p:stCondLst>
                    <p:cond delay="indefinite"/>
                  </p:stCondLst>
                  <p:endCondLst>
                    <p:cond evt="onStopAudio" delay="0">
                      <p:tgtEl>
                        <p:sldTgt/>
                      </p:tgtEl>
                    </p:cond>
                  </p:endCondLst>
                </p:cTn>
                <p:tgtEl>
                  <p:spTgt spid="2"/>
                </p:tgtEl>
              </p:cMediaNode>
            </p:audio>
            <p:audio>
              <p:cMediaNode vol="100000" showWhenStopped="0">
                <p:cTn id="99" fill="hold" display="0">
                  <p:stCondLst>
                    <p:cond delay="indefinite"/>
                  </p:stCondLst>
                  <p:endCondLst>
                    <p:cond evt="onStopAudio" delay="0">
                      <p:tgtEl>
                        <p:sldTgt/>
                      </p:tgtEl>
                    </p:cond>
                  </p:endCondLst>
                </p:cTn>
                <p:tgtEl>
                  <p:spTgt spid="6"/>
                </p:tgtEl>
              </p:cMediaNode>
            </p:audio>
            <p:audio>
              <p:cMediaNode vol="100000" showWhenStopped="0">
                <p:cTn id="100" fill="hold" display="0">
                  <p:stCondLst>
                    <p:cond delay="indefinite"/>
                  </p:stCondLst>
                  <p:endCondLst>
                    <p:cond evt="onStopAudio" delay="0">
                      <p:tgtEl>
                        <p:sldTgt/>
                      </p:tgtEl>
                    </p:cond>
                  </p:endCondLst>
                </p:cTn>
                <p:tgtEl>
                  <p:spTgt spid="7"/>
                </p:tgtEl>
              </p:cMediaNode>
            </p:audio>
            <p:audio>
              <p:cMediaNode vol="100000" showWhenStopped="0">
                <p:cTn id="101" fill="hold" display="0">
                  <p:stCondLst>
                    <p:cond delay="indefinite"/>
                  </p:stCondLst>
                  <p:endCondLst>
                    <p:cond evt="onStopAudio" delay="0">
                      <p:tgtEl>
                        <p:sldTgt/>
                      </p:tgtEl>
                    </p:cond>
                  </p:endCondLst>
                </p:cTn>
                <p:tgtEl>
                  <p:spTgt spid="12"/>
                </p:tgtEl>
              </p:cMediaNode>
            </p:audio>
          </p:childTnLst>
        </p:cTn>
      </p:par>
    </p:tnLst>
    <p:bldLst>
      <p:bldP spid="11" grpId="0"/>
      <p:bldP spid="15" grpId="0"/>
      <p:bldP spid="16" grpId="0"/>
      <p:bldP spid="17" grpId="0"/>
      <p:bldP spid="18" grpId="0"/>
      <p:bldP spid="10" grpId="0"/>
      <p:bldP spid="14" grpId="0"/>
      <p:bldP spid="20" grpId="0"/>
      <p:bldP spid="22" grpId="0"/>
      <p:bldP spid="23" grpId="0"/>
      <p:bldP spid="24" grpId="0"/>
      <p:bldP spid="25" grpId="0"/>
      <p:bldP spid="26" grpId="1"/>
      <p:bldP spid="26" grpId="2"/>
      <p:bldP spid="27" grpId="0"/>
      <p:bldP spid="27" grpId="1"/>
      <p:bldP spid="28" grpId="0"/>
      <p:bldP spid="28"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8A919298-7928-4D06-86E9-F6094CB7C99B}"/>
              </a:ext>
            </a:extLst>
          </p:cNvPr>
          <p:cNvSpPr txBox="1"/>
          <p:nvPr/>
        </p:nvSpPr>
        <p:spPr>
          <a:xfrm>
            <a:off x="0" y="8261"/>
            <a:ext cx="12192000" cy="338554"/>
          </a:xfrm>
          <a:prstGeom prst="rect">
            <a:avLst/>
          </a:prstGeom>
          <a:noFill/>
        </p:spPr>
        <p:txBody>
          <a:bodyPr wrap="square">
            <a:spAutoFit/>
          </a:bodyPr>
          <a:lstStyle/>
          <a:p>
            <a:pPr>
              <a:tabLst>
                <a:tab pos="5943600" algn="ctr"/>
                <a:tab pos="11998325" algn="r"/>
              </a:tabLst>
            </a:pPr>
            <a:r>
              <a:rPr lang="en-US" sz="1600">
                <a:solidFill>
                  <a:schemeClr val="bg2">
                    <a:lumMod val="90000"/>
                  </a:schemeClr>
                </a:solidFill>
                <a:latin typeface="Arial Rounded MT Bold" panose="020F0704030504030204" pitchFamily="34" charset="0"/>
              </a:rPr>
              <a:t>21341049	Dataset	 G M Sohanur Rahman</a:t>
            </a:r>
          </a:p>
        </p:txBody>
      </p:sp>
      <p:sp>
        <p:nvSpPr>
          <p:cNvPr id="15" name="Rectangle 14">
            <a:extLst>
              <a:ext uri="{FF2B5EF4-FFF2-40B4-BE49-F238E27FC236}">
                <a16:creationId xmlns:a16="http://schemas.microsoft.com/office/drawing/2014/main" id="{3F2C6863-0BC4-4716-9707-B4A2477CE10B}"/>
              </a:ext>
            </a:extLst>
          </p:cNvPr>
          <p:cNvSpPr/>
          <p:nvPr/>
        </p:nvSpPr>
        <p:spPr>
          <a:xfrm>
            <a:off x="0" y="846600"/>
            <a:ext cx="3315956" cy="584775"/>
          </a:xfrm>
          <a:prstGeom prst="rect">
            <a:avLst/>
          </a:prstGeom>
          <a:noFill/>
        </p:spPr>
        <p:txBody>
          <a:bodyPr wrap="square" lIns="91440" tIns="45720" rIns="91440" bIns="45720">
            <a:spAutoFit/>
          </a:bodyPr>
          <a:lstStyle/>
          <a:p>
            <a:r>
              <a:rPr lang="en-US" sz="3200">
                <a:latin typeface="Arial Rounded MT Bold" panose="020F0704030504030204" pitchFamily="34" charset="0"/>
              </a:rPr>
              <a:t>Dataset</a:t>
            </a:r>
          </a:p>
        </p:txBody>
      </p:sp>
      <p:pic>
        <p:nvPicPr>
          <p:cNvPr id="3" name="Picture 2">
            <a:extLst>
              <a:ext uri="{FF2B5EF4-FFF2-40B4-BE49-F238E27FC236}">
                <a16:creationId xmlns:a16="http://schemas.microsoft.com/office/drawing/2014/main" id="{8E69751B-34E0-4407-8295-EABEAB138B17}"/>
              </a:ext>
            </a:extLst>
          </p:cNvPr>
          <p:cNvPicPr>
            <a:picLocks noChangeAspect="1"/>
          </p:cNvPicPr>
          <p:nvPr/>
        </p:nvPicPr>
        <p:blipFill>
          <a:blip r:embed="rId4"/>
          <a:stretch>
            <a:fillRect/>
          </a:stretch>
        </p:blipFill>
        <p:spPr>
          <a:xfrm>
            <a:off x="2381514" y="3669788"/>
            <a:ext cx="7428971" cy="2521199"/>
          </a:xfrm>
          <a:prstGeom prst="rect">
            <a:avLst/>
          </a:prstGeom>
        </p:spPr>
      </p:pic>
      <p:sp>
        <p:nvSpPr>
          <p:cNvPr id="8" name="TextBox 7">
            <a:extLst>
              <a:ext uri="{FF2B5EF4-FFF2-40B4-BE49-F238E27FC236}">
                <a16:creationId xmlns:a16="http://schemas.microsoft.com/office/drawing/2014/main" id="{7DD03C3E-DDDA-46D4-B26D-B5225C4F60DA}"/>
              </a:ext>
            </a:extLst>
          </p:cNvPr>
          <p:cNvSpPr txBox="1"/>
          <p:nvPr/>
        </p:nvSpPr>
        <p:spPr>
          <a:xfrm>
            <a:off x="-3348" y="6273225"/>
            <a:ext cx="12195348" cy="584775"/>
          </a:xfrm>
          <a:prstGeom prst="rect">
            <a:avLst/>
          </a:prstGeom>
          <a:noFill/>
        </p:spPr>
        <p:txBody>
          <a:bodyPr wrap="square">
            <a:spAutoFit/>
          </a:bodyPr>
          <a:lstStyle/>
          <a:p>
            <a:pPr algn="ctr">
              <a:tabLst>
                <a:tab pos="2290763" algn="l"/>
              </a:tabLst>
            </a:pPr>
            <a:r>
              <a:rPr lang="en-US" sz="1600" i="0">
                <a:solidFill>
                  <a:schemeClr val="bg2">
                    <a:lumMod val="90000"/>
                  </a:schemeClr>
                </a:solidFill>
                <a:effectLst/>
                <a:latin typeface="Arial Rounded MT Bold" panose="020F0704030504030204" pitchFamily="34" charset="0"/>
              </a:rPr>
              <a:t>Code-Switching Patterns Can Be an Effective Route to Improve Performance of Downstream NLP Application: A Case Study of Humour, Sarcasm and Hate Speech Detection</a:t>
            </a:r>
            <a:endParaRPr lang="en-US" sz="1600">
              <a:solidFill>
                <a:schemeClr val="bg2">
                  <a:lumMod val="90000"/>
                </a:schemeClr>
              </a:solidFill>
              <a:latin typeface="Arial Rounded MT Bold" panose="020F0704030504030204" pitchFamily="34" charset="0"/>
            </a:endParaRPr>
          </a:p>
        </p:txBody>
      </p:sp>
      <p:sp>
        <p:nvSpPr>
          <p:cNvPr id="10" name="TextBox 9">
            <a:extLst>
              <a:ext uri="{FF2B5EF4-FFF2-40B4-BE49-F238E27FC236}">
                <a16:creationId xmlns:a16="http://schemas.microsoft.com/office/drawing/2014/main" id="{5ADF2AB7-C5EE-4D52-9F86-B29DB81FC907}"/>
              </a:ext>
            </a:extLst>
          </p:cNvPr>
          <p:cNvSpPr txBox="1"/>
          <p:nvPr/>
        </p:nvSpPr>
        <p:spPr>
          <a:xfrm>
            <a:off x="49741" y="1665453"/>
            <a:ext cx="3216473" cy="369332"/>
          </a:xfrm>
          <a:prstGeom prst="rect">
            <a:avLst/>
          </a:prstGeom>
          <a:noFill/>
        </p:spPr>
        <p:txBody>
          <a:bodyPr wrap="square">
            <a:spAutoFit/>
          </a:bodyPr>
          <a:lstStyle/>
          <a:p>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Humour</a:t>
            </a:r>
            <a:r>
              <a:rPr lang="en-US">
                <a:solidFill>
                  <a:schemeClr val="tx1">
                    <a:lumMod val="85000"/>
                    <a:lumOff val="15000"/>
                  </a:schemeClr>
                </a:solidFill>
                <a:latin typeface="Arial Rounded MT Bold" panose="020F0704030504030204" pitchFamily="34" charset="0"/>
                <a:cs typeface="heebo" panose="020B0604020202020204" pitchFamily="2" charset="-79"/>
              </a:rPr>
              <a:t>  |  </a:t>
            </a:r>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Sarcasm  |  Hate</a:t>
            </a:r>
            <a:endParaRPr lang="en-US"/>
          </a:p>
        </p:txBody>
      </p:sp>
      <p:sp>
        <p:nvSpPr>
          <p:cNvPr id="11" name="TextBox 10">
            <a:extLst>
              <a:ext uri="{FF2B5EF4-FFF2-40B4-BE49-F238E27FC236}">
                <a16:creationId xmlns:a16="http://schemas.microsoft.com/office/drawing/2014/main" id="{AAF78A70-939B-4188-B877-398CC29491F8}"/>
              </a:ext>
            </a:extLst>
          </p:cNvPr>
          <p:cNvSpPr txBox="1"/>
          <p:nvPr/>
        </p:nvSpPr>
        <p:spPr>
          <a:xfrm>
            <a:off x="1657976" y="2311051"/>
            <a:ext cx="1341051" cy="646331"/>
          </a:xfrm>
          <a:prstGeom prst="rect">
            <a:avLst/>
          </a:prstGeom>
          <a:noFill/>
        </p:spPr>
        <p:txBody>
          <a:bodyPr wrap="square">
            <a:spAutoFit/>
          </a:bodyPr>
          <a:lstStyle/>
          <a:p>
            <a:r>
              <a:rPr lang="en-US" b="0" i="0">
                <a:solidFill>
                  <a:srgbClr val="00B0F0"/>
                </a:solidFill>
                <a:effectLst/>
                <a:latin typeface="Arial Rounded MT Bold" panose="020F0704030504030204" pitchFamily="34" charset="0"/>
                <a:cs typeface="heebo" panose="020B0604020202020204" pitchFamily="2" charset="-79"/>
              </a:rPr>
              <a:t>Scraped from</a:t>
            </a:r>
            <a:endParaRPr lang="en-US">
              <a:solidFill>
                <a:srgbClr val="00B0F0"/>
              </a:solidFill>
            </a:endParaRPr>
          </a:p>
        </p:txBody>
      </p:sp>
      <p:pic>
        <p:nvPicPr>
          <p:cNvPr id="1026" name="Picture 2" descr="The Twitter rules: safety, privacy, authenticity, and more">
            <a:extLst>
              <a:ext uri="{FF2B5EF4-FFF2-40B4-BE49-F238E27FC236}">
                <a16:creationId xmlns:a16="http://schemas.microsoft.com/office/drawing/2014/main" id="{BAB4F7E6-EC3C-4CE7-B32A-1569994AEB0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6004" t="21501" r="17625" b="23648"/>
          <a:stretch/>
        </p:blipFill>
        <p:spPr bwMode="auto">
          <a:xfrm>
            <a:off x="1099354" y="3234381"/>
            <a:ext cx="1117245" cy="923330"/>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Arrow Connector 4">
            <a:extLst>
              <a:ext uri="{FF2B5EF4-FFF2-40B4-BE49-F238E27FC236}">
                <a16:creationId xmlns:a16="http://schemas.microsoft.com/office/drawing/2014/main" id="{77D5DB69-B098-49F3-9C15-E241E013E26E}"/>
              </a:ext>
            </a:extLst>
          </p:cNvPr>
          <p:cNvCxnSpPr>
            <a:stCxn id="1026" idx="0"/>
            <a:endCxn id="10" idx="2"/>
          </p:cNvCxnSpPr>
          <p:nvPr/>
        </p:nvCxnSpPr>
        <p:spPr>
          <a:xfrm flipV="1">
            <a:off x="1657977" y="2034785"/>
            <a:ext cx="1" cy="1199596"/>
          </a:xfrm>
          <a:prstGeom prst="straightConnector1">
            <a:avLst/>
          </a:prstGeom>
          <a:ln w="127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4CFAF1CF-57AE-4B15-98B4-A04B3C1C2289}"/>
              </a:ext>
            </a:extLst>
          </p:cNvPr>
          <p:cNvSpPr txBox="1"/>
          <p:nvPr/>
        </p:nvSpPr>
        <p:spPr>
          <a:xfrm>
            <a:off x="4220048" y="1612486"/>
            <a:ext cx="3836459" cy="369332"/>
          </a:xfrm>
          <a:prstGeom prst="rect">
            <a:avLst/>
          </a:prstGeom>
          <a:noFill/>
        </p:spPr>
        <p:txBody>
          <a:bodyPr wrap="square">
            <a:spAutoFit/>
          </a:bodyPr>
          <a:lstStyle/>
          <a:p>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Politics</a:t>
            </a:r>
            <a:r>
              <a:rPr lang="en-US">
                <a:solidFill>
                  <a:schemeClr val="tx1">
                    <a:lumMod val="85000"/>
                    <a:lumOff val="15000"/>
                  </a:schemeClr>
                </a:solidFill>
                <a:latin typeface="Arial Rounded MT Bold" panose="020F0704030504030204" pitchFamily="34" charset="0"/>
                <a:cs typeface="heebo" panose="020B0604020202020204" pitchFamily="2" charset="-79"/>
              </a:rPr>
              <a:t>  |  </a:t>
            </a:r>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Public Protests  |  Riots</a:t>
            </a:r>
            <a:endParaRPr lang="en-US"/>
          </a:p>
        </p:txBody>
      </p:sp>
      <p:sp>
        <p:nvSpPr>
          <p:cNvPr id="17" name="TextBox 16">
            <a:extLst>
              <a:ext uri="{FF2B5EF4-FFF2-40B4-BE49-F238E27FC236}">
                <a16:creationId xmlns:a16="http://schemas.microsoft.com/office/drawing/2014/main" id="{0C812D16-0763-4C53-9FF7-E955A32A8A4E}"/>
              </a:ext>
            </a:extLst>
          </p:cNvPr>
          <p:cNvSpPr txBox="1"/>
          <p:nvPr/>
        </p:nvSpPr>
        <p:spPr>
          <a:xfrm>
            <a:off x="9601408" y="3254010"/>
            <a:ext cx="1918230" cy="369332"/>
          </a:xfrm>
          <a:prstGeom prst="rect">
            <a:avLst/>
          </a:prstGeom>
          <a:noFill/>
        </p:spPr>
        <p:txBody>
          <a:bodyPr wrap="square">
            <a:spAutoFit/>
          </a:bodyPr>
          <a:lstStyle/>
          <a:p>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Hateful Tweets</a:t>
            </a:r>
            <a:endParaRPr lang="en-US"/>
          </a:p>
        </p:txBody>
      </p:sp>
      <p:sp>
        <p:nvSpPr>
          <p:cNvPr id="18" name="TextBox 17">
            <a:extLst>
              <a:ext uri="{FF2B5EF4-FFF2-40B4-BE49-F238E27FC236}">
                <a16:creationId xmlns:a16="http://schemas.microsoft.com/office/drawing/2014/main" id="{E5A75D30-4C86-4DF6-83FA-177F681CD9F7}"/>
              </a:ext>
            </a:extLst>
          </p:cNvPr>
          <p:cNvSpPr txBox="1"/>
          <p:nvPr/>
        </p:nvSpPr>
        <p:spPr>
          <a:xfrm>
            <a:off x="9601408" y="1797152"/>
            <a:ext cx="2463592" cy="369332"/>
          </a:xfrm>
          <a:prstGeom prst="rect">
            <a:avLst/>
          </a:prstGeom>
          <a:noFill/>
        </p:spPr>
        <p:txBody>
          <a:bodyPr wrap="square">
            <a:spAutoFit/>
          </a:bodyPr>
          <a:lstStyle/>
          <a:p>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Non-Hateful Tweets</a:t>
            </a:r>
            <a:endParaRPr lang="en-US"/>
          </a:p>
        </p:txBody>
      </p:sp>
      <p:sp>
        <p:nvSpPr>
          <p:cNvPr id="19" name="TextBox 18">
            <a:extLst>
              <a:ext uri="{FF2B5EF4-FFF2-40B4-BE49-F238E27FC236}">
                <a16:creationId xmlns:a16="http://schemas.microsoft.com/office/drawing/2014/main" id="{25D90E43-EE16-4604-81C1-F435DB14834C}"/>
              </a:ext>
            </a:extLst>
          </p:cNvPr>
          <p:cNvSpPr txBox="1"/>
          <p:nvPr/>
        </p:nvSpPr>
        <p:spPr>
          <a:xfrm>
            <a:off x="7564644" y="2818880"/>
            <a:ext cx="1918230" cy="369332"/>
          </a:xfrm>
          <a:prstGeom prst="rect">
            <a:avLst/>
          </a:prstGeom>
          <a:noFill/>
        </p:spPr>
        <p:txBody>
          <a:bodyPr wrap="square">
            <a:spAutoFit/>
          </a:bodyPr>
          <a:lstStyle/>
          <a:p>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Positive Class</a:t>
            </a:r>
            <a:endParaRPr lang="en-US"/>
          </a:p>
        </p:txBody>
      </p:sp>
      <p:sp>
        <p:nvSpPr>
          <p:cNvPr id="20" name="TextBox 19">
            <a:extLst>
              <a:ext uri="{FF2B5EF4-FFF2-40B4-BE49-F238E27FC236}">
                <a16:creationId xmlns:a16="http://schemas.microsoft.com/office/drawing/2014/main" id="{CE582217-00F7-4FC0-BE98-4E7B39F46D02}"/>
              </a:ext>
            </a:extLst>
          </p:cNvPr>
          <p:cNvSpPr txBox="1"/>
          <p:nvPr/>
        </p:nvSpPr>
        <p:spPr>
          <a:xfrm>
            <a:off x="7564644" y="2264884"/>
            <a:ext cx="1918230" cy="369332"/>
          </a:xfrm>
          <a:prstGeom prst="rect">
            <a:avLst/>
          </a:prstGeom>
          <a:noFill/>
        </p:spPr>
        <p:txBody>
          <a:bodyPr wrap="square">
            <a:spAutoFit/>
          </a:bodyPr>
          <a:lstStyle/>
          <a:p>
            <a:r>
              <a:rPr lang="en-US">
                <a:solidFill>
                  <a:schemeClr val="tx1">
                    <a:lumMod val="85000"/>
                    <a:lumOff val="15000"/>
                  </a:schemeClr>
                </a:solidFill>
                <a:latin typeface="Arial Rounded MT Bold" panose="020F0704030504030204" pitchFamily="34" charset="0"/>
                <a:cs typeface="heebo" panose="020B0604020202020204" pitchFamily="2" charset="-79"/>
              </a:rPr>
              <a:t>Negative Class</a:t>
            </a:r>
            <a:endParaRPr lang="en-US"/>
          </a:p>
        </p:txBody>
      </p:sp>
      <p:cxnSp>
        <p:nvCxnSpPr>
          <p:cNvPr id="21" name="Straight Arrow Connector 20">
            <a:extLst>
              <a:ext uri="{FF2B5EF4-FFF2-40B4-BE49-F238E27FC236}">
                <a16:creationId xmlns:a16="http://schemas.microsoft.com/office/drawing/2014/main" id="{C232B57C-65EA-4B30-A040-DA5338B0447C}"/>
              </a:ext>
            </a:extLst>
          </p:cNvPr>
          <p:cNvCxnSpPr>
            <a:cxnSpLocks/>
            <a:endCxn id="14" idx="1"/>
          </p:cNvCxnSpPr>
          <p:nvPr/>
        </p:nvCxnSpPr>
        <p:spPr>
          <a:xfrm flipV="1">
            <a:off x="2216599" y="1797152"/>
            <a:ext cx="2003449" cy="1437232"/>
          </a:xfrm>
          <a:prstGeom prst="straightConnector1">
            <a:avLst/>
          </a:prstGeom>
          <a:ln w="127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A54CC89A-4DC4-401B-837A-68535BA43EFA}"/>
              </a:ext>
            </a:extLst>
          </p:cNvPr>
          <p:cNvSpPr txBox="1"/>
          <p:nvPr/>
        </p:nvSpPr>
        <p:spPr>
          <a:xfrm>
            <a:off x="3208550" y="2430422"/>
            <a:ext cx="2128743" cy="646331"/>
          </a:xfrm>
          <a:prstGeom prst="rect">
            <a:avLst/>
          </a:prstGeom>
          <a:noFill/>
        </p:spPr>
        <p:txBody>
          <a:bodyPr wrap="square">
            <a:spAutoFit/>
          </a:bodyPr>
          <a:lstStyle/>
          <a:p>
            <a:r>
              <a:rPr lang="en-US" b="0" i="0">
                <a:solidFill>
                  <a:srgbClr val="00B0F0"/>
                </a:solidFill>
                <a:effectLst/>
                <a:latin typeface="Arial Rounded MT Bold" panose="020F0704030504030204" pitchFamily="34" charset="0"/>
                <a:cs typeface="heebo" panose="020B0604020202020204" pitchFamily="2" charset="-79"/>
              </a:rPr>
              <a:t>Used Hashtags to mined tweets</a:t>
            </a:r>
            <a:endParaRPr lang="en-US">
              <a:solidFill>
                <a:srgbClr val="00B0F0"/>
              </a:solidFill>
            </a:endParaRPr>
          </a:p>
        </p:txBody>
      </p:sp>
      <p:cxnSp>
        <p:nvCxnSpPr>
          <p:cNvPr id="24" name="Connector: Elbow 23">
            <a:extLst>
              <a:ext uri="{FF2B5EF4-FFF2-40B4-BE49-F238E27FC236}">
                <a16:creationId xmlns:a16="http://schemas.microsoft.com/office/drawing/2014/main" id="{22040978-4499-4E83-AD86-A959EC0D3DB3}"/>
              </a:ext>
            </a:extLst>
          </p:cNvPr>
          <p:cNvCxnSpPr>
            <a:stCxn id="20" idx="3"/>
            <a:endCxn id="18" idx="2"/>
          </p:cNvCxnSpPr>
          <p:nvPr/>
        </p:nvCxnSpPr>
        <p:spPr>
          <a:xfrm flipV="1">
            <a:off x="9482874" y="2166484"/>
            <a:ext cx="1350330" cy="283066"/>
          </a:xfrm>
          <a:prstGeom prst="bentConnector2">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Connector: Elbow 27">
            <a:extLst>
              <a:ext uri="{FF2B5EF4-FFF2-40B4-BE49-F238E27FC236}">
                <a16:creationId xmlns:a16="http://schemas.microsoft.com/office/drawing/2014/main" id="{2BA0D999-9CE0-4D14-9F90-000EFD43F701}"/>
              </a:ext>
            </a:extLst>
          </p:cNvPr>
          <p:cNvCxnSpPr>
            <a:cxnSpLocks/>
            <a:stCxn id="19" idx="3"/>
            <a:endCxn id="17" idx="0"/>
          </p:cNvCxnSpPr>
          <p:nvPr/>
        </p:nvCxnSpPr>
        <p:spPr>
          <a:xfrm>
            <a:off x="9482874" y="3003546"/>
            <a:ext cx="1077649" cy="250464"/>
          </a:xfrm>
          <a:prstGeom prst="bentConnector2">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pic>
        <p:nvPicPr>
          <p:cNvPr id="4" name="Screen Recording 2021-09-20 at 2.19.17 AM (online-audio-converter.com)">
            <a:hlinkClick r:id="" action="ppaction://media"/>
            <a:extLst>
              <a:ext uri="{FF2B5EF4-FFF2-40B4-BE49-F238E27FC236}">
                <a16:creationId xmlns:a16="http://schemas.microsoft.com/office/drawing/2014/main" id="{A491078E-3813-4023-8919-56A9008ECEFB}"/>
              </a:ext>
            </a:extLst>
          </p:cNvPr>
          <p:cNvPicPr>
            <a:picLocks noChangeAspect="1"/>
          </p:cNvPicPr>
          <p:nvPr>
            <a:audioFile r:link="rId1"/>
            <p:extLst>
              <p:ext uri="{DAA4B4D4-6D71-4841-9C94-3DE7FCFB9230}">
                <p14:media xmlns:p14="http://schemas.microsoft.com/office/powerpoint/2010/main" r:embed="rId2">
                  <p14:trim end="98364.375"/>
                </p14:media>
              </p:ext>
            </p:extLst>
          </p:nvPr>
        </p:nvPicPr>
        <p:blipFill>
          <a:blip r:embed="rId6"/>
          <a:stretch>
            <a:fillRect/>
          </a:stretch>
        </p:blipFill>
        <p:spPr>
          <a:xfrm>
            <a:off x="3247154" y="505325"/>
            <a:ext cx="609600" cy="609600"/>
          </a:xfrm>
          <a:prstGeom prst="rect">
            <a:avLst/>
          </a:prstGeom>
        </p:spPr>
      </p:pic>
    </p:spTree>
    <p:extLst>
      <p:ext uri="{BB962C8B-B14F-4D97-AF65-F5344CB8AC3E}">
        <p14:creationId xmlns:p14="http://schemas.microsoft.com/office/powerpoint/2010/main" val="40198804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300" fill="hold"/>
                                        <p:tgtEl>
                                          <p:spTgt spid="4"/>
                                        </p:tgtEl>
                                      </p:cBhvr>
                                    </p:cmd>
                                  </p:childTnLst>
                                </p:cTn>
                              </p:par>
                              <p:par>
                                <p:cTn id="7" presetID="47" presetClass="entr" presetSubtype="0" fill="hold" grpId="0" nodeType="withEffect">
                                  <p:stCondLst>
                                    <p:cond delay="4000"/>
                                  </p:stCondLst>
                                  <p:childTnLst>
                                    <p:set>
                                      <p:cBhvr>
                                        <p:cTn id="8" dur="1" fill="hold">
                                          <p:stCondLst>
                                            <p:cond delay="0"/>
                                          </p:stCondLst>
                                        </p:cTn>
                                        <p:tgtEl>
                                          <p:spTgt spid="15"/>
                                        </p:tgtEl>
                                        <p:attrNameLst>
                                          <p:attrName>style.visibility</p:attrName>
                                        </p:attrNameLst>
                                      </p:cBhvr>
                                      <p:to>
                                        <p:strVal val="visible"/>
                                      </p:to>
                                    </p:set>
                                    <p:animEffect transition="in" filter="fade">
                                      <p:cBhvr>
                                        <p:cTn id="9" dur="1000"/>
                                        <p:tgtEl>
                                          <p:spTgt spid="15"/>
                                        </p:tgtEl>
                                      </p:cBhvr>
                                    </p:animEffect>
                                    <p:anim calcmode="lin" valueType="num">
                                      <p:cBhvr>
                                        <p:cTn id="10" dur="1000" fill="hold"/>
                                        <p:tgtEl>
                                          <p:spTgt spid="15"/>
                                        </p:tgtEl>
                                        <p:attrNameLst>
                                          <p:attrName>ppt_x</p:attrName>
                                        </p:attrNameLst>
                                      </p:cBhvr>
                                      <p:tavLst>
                                        <p:tav tm="0">
                                          <p:val>
                                            <p:strVal val="#ppt_x"/>
                                          </p:val>
                                        </p:tav>
                                        <p:tav tm="100000">
                                          <p:val>
                                            <p:strVal val="#ppt_x"/>
                                          </p:val>
                                        </p:tav>
                                      </p:tavLst>
                                    </p:anim>
                                    <p:anim calcmode="lin" valueType="num">
                                      <p:cBhvr>
                                        <p:cTn id="11" dur="1000" fill="hold"/>
                                        <p:tgtEl>
                                          <p:spTgt spid="15"/>
                                        </p:tgtEl>
                                        <p:attrNameLst>
                                          <p:attrName>ppt_y</p:attrName>
                                        </p:attrNameLst>
                                      </p:cBhvr>
                                      <p:tavLst>
                                        <p:tav tm="0">
                                          <p:val>
                                            <p:strVal val="#ppt_y-.1"/>
                                          </p:val>
                                        </p:tav>
                                        <p:tav tm="100000">
                                          <p:val>
                                            <p:strVal val="#ppt_y"/>
                                          </p:val>
                                        </p:tav>
                                      </p:tavLst>
                                    </p:anim>
                                  </p:childTnLst>
                                </p:cTn>
                              </p:par>
                              <p:par>
                                <p:cTn id="12" presetID="10" presetClass="entr" presetSubtype="0" fill="hold" nodeType="withEffect">
                                  <p:stCondLst>
                                    <p:cond delay="10500"/>
                                  </p:stCondLst>
                                  <p:childTnLst>
                                    <p:set>
                                      <p:cBhvr>
                                        <p:cTn id="13" dur="1" fill="hold">
                                          <p:stCondLst>
                                            <p:cond delay="0"/>
                                          </p:stCondLst>
                                        </p:cTn>
                                        <p:tgtEl>
                                          <p:spTgt spid="1026"/>
                                        </p:tgtEl>
                                        <p:attrNameLst>
                                          <p:attrName>style.visibility</p:attrName>
                                        </p:attrNameLst>
                                      </p:cBhvr>
                                      <p:to>
                                        <p:strVal val="visible"/>
                                      </p:to>
                                    </p:set>
                                    <p:animEffect transition="in" filter="fade">
                                      <p:cBhvr>
                                        <p:cTn id="14" dur="500"/>
                                        <p:tgtEl>
                                          <p:spTgt spid="1026"/>
                                        </p:tgtEl>
                                      </p:cBhvr>
                                    </p:animEffect>
                                  </p:childTnLst>
                                </p:cTn>
                              </p:par>
                              <p:par>
                                <p:cTn id="15" presetID="32" presetClass="emph" presetSubtype="0" fill="hold" nodeType="withEffect">
                                  <p:stCondLst>
                                    <p:cond delay="10500"/>
                                  </p:stCondLst>
                                  <p:childTnLst>
                                    <p:animRot by="120000">
                                      <p:cBhvr>
                                        <p:cTn id="16" dur="100" fill="hold">
                                          <p:stCondLst>
                                            <p:cond delay="0"/>
                                          </p:stCondLst>
                                        </p:cTn>
                                        <p:tgtEl>
                                          <p:spTgt spid="1026"/>
                                        </p:tgtEl>
                                        <p:attrNameLst>
                                          <p:attrName>r</p:attrName>
                                        </p:attrNameLst>
                                      </p:cBhvr>
                                    </p:animRot>
                                    <p:animRot by="-240000">
                                      <p:cBhvr>
                                        <p:cTn id="17" dur="200" fill="hold">
                                          <p:stCondLst>
                                            <p:cond delay="200"/>
                                          </p:stCondLst>
                                        </p:cTn>
                                        <p:tgtEl>
                                          <p:spTgt spid="1026"/>
                                        </p:tgtEl>
                                        <p:attrNameLst>
                                          <p:attrName>r</p:attrName>
                                        </p:attrNameLst>
                                      </p:cBhvr>
                                    </p:animRot>
                                    <p:animRot by="240000">
                                      <p:cBhvr>
                                        <p:cTn id="18" dur="200" fill="hold">
                                          <p:stCondLst>
                                            <p:cond delay="400"/>
                                          </p:stCondLst>
                                        </p:cTn>
                                        <p:tgtEl>
                                          <p:spTgt spid="1026"/>
                                        </p:tgtEl>
                                        <p:attrNameLst>
                                          <p:attrName>r</p:attrName>
                                        </p:attrNameLst>
                                      </p:cBhvr>
                                    </p:animRot>
                                    <p:animRot by="-240000">
                                      <p:cBhvr>
                                        <p:cTn id="19" dur="200" fill="hold">
                                          <p:stCondLst>
                                            <p:cond delay="600"/>
                                          </p:stCondLst>
                                        </p:cTn>
                                        <p:tgtEl>
                                          <p:spTgt spid="1026"/>
                                        </p:tgtEl>
                                        <p:attrNameLst>
                                          <p:attrName>r</p:attrName>
                                        </p:attrNameLst>
                                      </p:cBhvr>
                                    </p:animRot>
                                    <p:animRot by="120000">
                                      <p:cBhvr>
                                        <p:cTn id="20" dur="200" fill="hold">
                                          <p:stCondLst>
                                            <p:cond delay="800"/>
                                          </p:stCondLst>
                                        </p:cTn>
                                        <p:tgtEl>
                                          <p:spTgt spid="1026"/>
                                        </p:tgtEl>
                                        <p:attrNameLst>
                                          <p:attrName>r</p:attrName>
                                        </p:attrNameLst>
                                      </p:cBhvr>
                                    </p:animRot>
                                  </p:childTnLst>
                                </p:cTn>
                              </p:par>
                              <p:par>
                                <p:cTn id="21" presetID="22" presetClass="entr" presetSubtype="4" fill="hold" nodeType="withEffect">
                                  <p:stCondLst>
                                    <p:cond delay="11800"/>
                                  </p:stCondLst>
                                  <p:childTnLst>
                                    <p:set>
                                      <p:cBhvr>
                                        <p:cTn id="22" dur="1" fill="hold">
                                          <p:stCondLst>
                                            <p:cond delay="0"/>
                                          </p:stCondLst>
                                        </p:cTn>
                                        <p:tgtEl>
                                          <p:spTgt spid="5"/>
                                        </p:tgtEl>
                                        <p:attrNameLst>
                                          <p:attrName>style.visibility</p:attrName>
                                        </p:attrNameLst>
                                      </p:cBhvr>
                                      <p:to>
                                        <p:strVal val="visible"/>
                                      </p:to>
                                    </p:set>
                                    <p:animEffect transition="in" filter="wipe(down)">
                                      <p:cBhvr>
                                        <p:cTn id="23" dur="500"/>
                                        <p:tgtEl>
                                          <p:spTgt spid="5"/>
                                        </p:tgtEl>
                                      </p:cBhvr>
                                    </p:animEffect>
                                  </p:childTnLst>
                                </p:cTn>
                              </p:par>
                              <p:par>
                                <p:cTn id="24" presetID="10" presetClass="entr" presetSubtype="0" fill="hold" grpId="0" nodeType="withEffect">
                                  <p:stCondLst>
                                    <p:cond delay="1180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800"/>
                                        <p:tgtEl>
                                          <p:spTgt spid="11"/>
                                        </p:tgtEl>
                                      </p:cBhvr>
                                    </p:animEffect>
                                  </p:childTnLst>
                                </p:cTn>
                              </p:par>
                              <p:par>
                                <p:cTn id="27" presetID="42" presetClass="path" presetSubtype="0" accel="50000" decel="50000" fill="hold" grpId="1" nodeType="withEffect">
                                  <p:stCondLst>
                                    <p:cond delay="11800"/>
                                  </p:stCondLst>
                                  <p:childTnLst>
                                    <p:animMotion origin="layout" path="M -0.08542 -0.00047 L 4.58333E-6 2.22222E-6 " pathEditMode="relative" rAng="0" ptsTypes="AA">
                                      <p:cBhvr>
                                        <p:cTn id="28" dur="2000" fill="hold"/>
                                        <p:tgtEl>
                                          <p:spTgt spid="11"/>
                                        </p:tgtEl>
                                        <p:attrNameLst>
                                          <p:attrName>ppt_x</p:attrName>
                                          <p:attrName>ppt_y</p:attrName>
                                        </p:attrNameLst>
                                      </p:cBhvr>
                                      <p:rCtr x="4271" y="23"/>
                                    </p:animMotion>
                                  </p:childTnLst>
                                </p:cTn>
                              </p:par>
                              <p:par>
                                <p:cTn id="29" presetID="22" presetClass="entr" presetSubtype="8" fill="hold" grpId="0" nodeType="withEffect">
                                  <p:stCondLst>
                                    <p:cond delay="12500"/>
                                  </p:stCondLst>
                                  <p:iterate type="lt">
                                    <p:tmPct val="0"/>
                                  </p:iterate>
                                  <p:childTnLst>
                                    <p:set>
                                      <p:cBhvr>
                                        <p:cTn id="30" dur="1" fill="hold">
                                          <p:stCondLst>
                                            <p:cond delay="0"/>
                                          </p:stCondLst>
                                        </p:cTn>
                                        <p:tgtEl>
                                          <p:spTgt spid="10"/>
                                        </p:tgtEl>
                                        <p:attrNameLst>
                                          <p:attrName>style.visibility</p:attrName>
                                        </p:attrNameLst>
                                      </p:cBhvr>
                                      <p:to>
                                        <p:strVal val="visible"/>
                                      </p:to>
                                    </p:set>
                                    <p:animEffect transition="in" filter="wipe(left)">
                                      <p:cBhvr>
                                        <p:cTn id="31" dur="1200"/>
                                        <p:tgtEl>
                                          <p:spTgt spid="10"/>
                                        </p:tgtEl>
                                      </p:cBhvr>
                                    </p:animEffect>
                                  </p:childTnLst>
                                </p:cTn>
                              </p:par>
                              <p:par>
                                <p:cTn id="32" presetID="34" presetClass="emph" presetSubtype="0" fill="hold" grpId="1" nodeType="withEffect">
                                  <p:stCondLst>
                                    <p:cond delay="12600"/>
                                  </p:stCondLst>
                                  <p:iterate type="lt">
                                    <p:tmPct val="0"/>
                                  </p:iterate>
                                  <p:childTnLst>
                                    <p:animMotion origin="layout" path="M 0.0 0.0 L 0.0 -0.07213" pathEditMode="relative" ptsTypes="">
                                      <p:cBhvr>
                                        <p:cTn id="33" dur="600" accel="50000" decel="50000" autoRev="1" fill="hold">
                                          <p:stCondLst>
                                            <p:cond delay="0"/>
                                          </p:stCondLst>
                                        </p:cTn>
                                        <p:tgtEl>
                                          <p:spTgt spid="10"/>
                                        </p:tgtEl>
                                        <p:attrNameLst>
                                          <p:attrName>ppt_x</p:attrName>
                                          <p:attrName>ppt_y</p:attrName>
                                        </p:attrNameLst>
                                      </p:cBhvr>
                                    </p:animMotion>
                                    <p:animRot by="1500000">
                                      <p:cBhvr>
                                        <p:cTn id="34" dur="300" fill="hold">
                                          <p:stCondLst>
                                            <p:cond delay="0"/>
                                          </p:stCondLst>
                                        </p:cTn>
                                        <p:tgtEl>
                                          <p:spTgt spid="10"/>
                                        </p:tgtEl>
                                        <p:attrNameLst>
                                          <p:attrName>r</p:attrName>
                                        </p:attrNameLst>
                                      </p:cBhvr>
                                    </p:animRot>
                                    <p:animRot by="-1500000">
                                      <p:cBhvr>
                                        <p:cTn id="35" dur="300" fill="hold">
                                          <p:stCondLst>
                                            <p:cond delay="300"/>
                                          </p:stCondLst>
                                        </p:cTn>
                                        <p:tgtEl>
                                          <p:spTgt spid="10"/>
                                        </p:tgtEl>
                                        <p:attrNameLst>
                                          <p:attrName>r</p:attrName>
                                        </p:attrNameLst>
                                      </p:cBhvr>
                                    </p:animRot>
                                    <p:animRot by="-1500000">
                                      <p:cBhvr>
                                        <p:cTn id="36" dur="300" fill="hold">
                                          <p:stCondLst>
                                            <p:cond delay="600"/>
                                          </p:stCondLst>
                                        </p:cTn>
                                        <p:tgtEl>
                                          <p:spTgt spid="10"/>
                                        </p:tgtEl>
                                        <p:attrNameLst>
                                          <p:attrName>r</p:attrName>
                                        </p:attrNameLst>
                                      </p:cBhvr>
                                    </p:animRot>
                                    <p:animRot by="1500000">
                                      <p:cBhvr>
                                        <p:cTn id="37" dur="300" fill="hold">
                                          <p:stCondLst>
                                            <p:cond delay="900"/>
                                          </p:stCondLst>
                                        </p:cTn>
                                        <p:tgtEl>
                                          <p:spTgt spid="10"/>
                                        </p:tgtEl>
                                        <p:attrNameLst>
                                          <p:attrName>r</p:attrName>
                                        </p:attrNameLst>
                                      </p:cBhvr>
                                    </p:animRot>
                                  </p:childTnLst>
                                </p:cTn>
                              </p:par>
                              <p:par>
                                <p:cTn id="38" presetID="10" presetClass="entr" presetSubtype="0" fill="hold" grpId="0" nodeType="withEffect">
                                  <p:stCondLst>
                                    <p:cond delay="15000"/>
                                  </p:stCondLst>
                                  <p:childTnLst>
                                    <p:set>
                                      <p:cBhvr>
                                        <p:cTn id="39" dur="1" fill="hold">
                                          <p:stCondLst>
                                            <p:cond delay="0"/>
                                          </p:stCondLst>
                                        </p:cTn>
                                        <p:tgtEl>
                                          <p:spTgt spid="25"/>
                                        </p:tgtEl>
                                        <p:attrNameLst>
                                          <p:attrName>style.visibility</p:attrName>
                                        </p:attrNameLst>
                                      </p:cBhvr>
                                      <p:to>
                                        <p:strVal val="visible"/>
                                      </p:to>
                                    </p:set>
                                    <p:animEffect transition="in" filter="fade">
                                      <p:cBhvr>
                                        <p:cTn id="40" dur="500"/>
                                        <p:tgtEl>
                                          <p:spTgt spid="25"/>
                                        </p:tgtEl>
                                      </p:cBhvr>
                                    </p:animEffect>
                                  </p:childTnLst>
                                </p:cTn>
                              </p:par>
                              <p:par>
                                <p:cTn id="41" presetID="22" presetClass="entr" presetSubtype="8" fill="hold" grpId="0" nodeType="withEffect">
                                  <p:stCondLst>
                                    <p:cond delay="18000"/>
                                  </p:stCondLst>
                                  <p:childTnLst>
                                    <p:set>
                                      <p:cBhvr>
                                        <p:cTn id="42" dur="1" fill="hold">
                                          <p:stCondLst>
                                            <p:cond delay="0"/>
                                          </p:stCondLst>
                                        </p:cTn>
                                        <p:tgtEl>
                                          <p:spTgt spid="14"/>
                                        </p:tgtEl>
                                        <p:attrNameLst>
                                          <p:attrName>style.visibility</p:attrName>
                                        </p:attrNameLst>
                                      </p:cBhvr>
                                      <p:to>
                                        <p:strVal val="visible"/>
                                      </p:to>
                                    </p:set>
                                    <p:animEffect transition="in" filter="wipe(left)">
                                      <p:cBhvr>
                                        <p:cTn id="43" dur="2400"/>
                                        <p:tgtEl>
                                          <p:spTgt spid="14"/>
                                        </p:tgtEl>
                                      </p:cBhvr>
                                    </p:animEffect>
                                  </p:childTnLst>
                                </p:cTn>
                              </p:par>
                              <p:par>
                                <p:cTn id="44" presetID="22" presetClass="entr" presetSubtype="4" fill="hold" nodeType="withEffect">
                                  <p:stCondLst>
                                    <p:cond delay="16700"/>
                                  </p:stCondLst>
                                  <p:childTnLst>
                                    <p:set>
                                      <p:cBhvr>
                                        <p:cTn id="45" dur="1" fill="hold">
                                          <p:stCondLst>
                                            <p:cond delay="0"/>
                                          </p:stCondLst>
                                        </p:cTn>
                                        <p:tgtEl>
                                          <p:spTgt spid="21"/>
                                        </p:tgtEl>
                                        <p:attrNameLst>
                                          <p:attrName>style.visibility</p:attrName>
                                        </p:attrNameLst>
                                      </p:cBhvr>
                                      <p:to>
                                        <p:strVal val="visible"/>
                                      </p:to>
                                    </p:set>
                                    <p:animEffect transition="in" filter="wipe(down)">
                                      <p:cBhvr>
                                        <p:cTn id="46" dur="800"/>
                                        <p:tgtEl>
                                          <p:spTgt spid="21"/>
                                        </p:tgtEl>
                                      </p:cBhvr>
                                    </p:animEffect>
                                  </p:childTnLst>
                                </p:cTn>
                              </p:par>
                              <p:par>
                                <p:cTn id="47" presetID="10" presetClass="entr" presetSubtype="0" fill="hold" grpId="0" nodeType="withEffect">
                                  <p:stCondLst>
                                    <p:cond delay="21400"/>
                                  </p:stCondLst>
                                  <p:childTnLst>
                                    <p:set>
                                      <p:cBhvr>
                                        <p:cTn id="48" dur="1" fill="hold">
                                          <p:stCondLst>
                                            <p:cond delay="0"/>
                                          </p:stCondLst>
                                        </p:cTn>
                                        <p:tgtEl>
                                          <p:spTgt spid="19"/>
                                        </p:tgtEl>
                                        <p:attrNameLst>
                                          <p:attrName>style.visibility</p:attrName>
                                        </p:attrNameLst>
                                      </p:cBhvr>
                                      <p:to>
                                        <p:strVal val="visible"/>
                                      </p:to>
                                    </p:set>
                                    <p:animEffect transition="in" filter="fade">
                                      <p:cBhvr>
                                        <p:cTn id="49" dur="500"/>
                                        <p:tgtEl>
                                          <p:spTgt spid="19"/>
                                        </p:tgtEl>
                                      </p:cBhvr>
                                    </p:animEffect>
                                  </p:childTnLst>
                                </p:cTn>
                              </p:par>
                              <p:par>
                                <p:cTn id="50" presetID="22" presetClass="entr" presetSubtype="8" fill="hold" nodeType="withEffect">
                                  <p:stCondLst>
                                    <p:cond delay="22300"/>
                                  </p:stCondLst>
                                  <p:childTnLst>
                                    <p:set>
                                      <p:cBhvr>
                                        <p:cTn id="51" dur="1" fill="hold">
                                          <p:stCondLst>
                                            <p:cond delay="0"/>
                                          </p:stCondLst>
                                        </p:cTn>
                                        <p:tgtEl>
                                          <p:spTgt spid="28"/>
                                        </p:tgtEl>
                                        <p:attrNameLst>
                                          <p:attrName>style.visibility</p:attrName>
                                        </p:attrNameLst>
                                      </p:cBhvr>
                                      <p:to>
                                        <p:strVal val="visible"/>
                                      </p:to>
                                    </p:set>
                                    <p:animEffect transition="in" filter="wipe(left)">
                                      <p:cBhvr>
                                        <p:cTn id="52" dur="500"/>
                                        <p:tgtEl>
                                          <p:spTgt spid="28"/>
                                        </p:tgtEl>
                                      </p:cBhvr>
                                    </p:animEffect>
                                  </p:childTnLst>
                                </p:cTn>
                              </p:par>
                              <p:par>
                                <p:cTn id="53" presetID="10" presetClass="entr" presetSubtype="0" fill="hold" grpId="0" nodeType="withEffect">
                                  <p:stCondLst>
                                    <p:cond delay="22500"/>
                                  </p:stCondLst>
                                  <p:childTnLst>
                                    <p:set>
                                      <p:cBhvr>
                                        <p:cTn id="54" dur="1" fill="hold">
                                          <p:stCondLst>
                                            <p:cond delay="0"/>
                                          </p:stCondLst>
                                        </p:cTn>
                                        <p:tgtEl>
                                          <p:spTgt spid="17"/>
                                        </p:tgtEl>
                                        <p:attrNameLst>
                                          <p:attrName>style.visibility</p:attrName>
                                        </p:attrNameLst>
                                      </p:cBhvr>
                                      <p:to>
                                        <p:strVal val="visible"/>
                                      </p:to>
                                    </p:set>
                                    <p:animEffect transition="in" filter="fade">
                                      <p:cBhvr>
                                        <p:cTn id="55" dur="500"/>
                                        <p:tgtEl>
                                          <p:spTgt spid="17"/>
                                        </p:tgtEl>
                                      </p:cBhvr>
                                    </p:animEffect>
                                  </p:childTnLst>
                                </p:cTn>
                              </p:par>
                              <p:par>
                                <p:cTn id="56" presetID="10" presetClass="entr" presetSubtype="0" fill="hold" grpId="0" nodeType="withEffect">
                                  <p:stCondLst>
                                    <p:cond delay="23250"/>
                                  </p:stCondLst>
                                  <p:childTnLst>
                                    <p:set>
                                      <p:cBhvr>
                                        <p:cTn id="57" dur="1" fill="hold">
                                          <p:stCondLst>
                                            <p:cond delay="0"/>
                                          </p:stCondLst>
                                        </p:cTn>
                                        <p:tgtEl>
                                          <p:spTgt spid="20"/>
                                        </p:tgtEl>
                                        <p:attrNameLst>
                                          <p:attrName>style.visibility</p:attrName>
                                        </p:attrNameLst>
                                      </p:cBhvr>
                                      <p:to>
                                        <p:strVal val="visible"/>
                                      </p:to>
                                    </p:set>
                                    <p:animEffect transition="in" filter="fade">
                                      <p:cBhvr>
                                        <p:cTn id="58" dur="500"/>
                                        <p:tgtEl>
                                          <p:spTgt spid="20"/>
                                        </p:tgtEl>
                                      </p:cBhvr>
                                    </p:animEffect>
                                  </p:childTnLst>
                                </p:cTn>
                              </p:par>
                              <p:par>
                                <p:cTn id="59" presetID="22" presetClass="entr" presetSubtype="8" fill="hold" nodeType="withEffect">
                                  <p:stCondLst>
                                    <p:cond delay="24100"/>
                                  </p:stCondLst>
                                  <p:childTnLst>
                                    <p:set>
                                      <p:cBhvr>
                                        <p:cTn id="60" dur="1" fill="hold">
                                          <p:stCondLst>
                                            <p:cond delay="0"/>
                                          </p:stCondLst>
                                        </p:cTn>
                                        <p:tgtEl>
                                          <p:spTgt spid="24"/>
                                        </p:tgtEl>
                                        <p:attrNameLst>
                                          <p:attrName>style.visibility</p:attrName>
                                        </p:attrNameLst>
                                      </p:cBhvr>
                                      <p:to>
                                        <p:strVal val="visible"/>
                                      </p:to>
                                    </p:set>
                                    <p:animEffect transition="in" filter="wipe(left)">
                                      <p:cBhvr>
                                        <p:cTn id="61" dur="500"/>
                                        <p:tgtEl>
                                          <p:spTgt spid="24"/>
                                        </p:tgtEl>
                                      </p:cBhvr>
                                    </p:animEffect>
                                  </p:childTnLst>
                                </p:cTn>
                              </p:par>
                              <p:par>
                                <p:cTn id="62" presetID="10" presetClass="entr" presetSubtype="0" fill="hold" grpId="0" nodeType="withEffect">
                                  <p:stCondLst>
                                    <p:cond delay="24600"/>
                                  </p:stCondLst>
                                  <p:childTnLst>
                                    <p:set>
                                      <p:cBhvr>
                                        <p:cTn id="63" dur="1" fill="hold">
                                          <p:stCondLst>
                                            <p:cond delay="0"/>
                                          </p:stCondLst>
                                        </p:cTn>
                                        <p:tgtEl>
                                          <p:spTgt spid="18"/>
                                        </p:tgtEl>
                                        <p:attrNameLst>
                                          <p:attrName>style.visibility</p:attrName>
                                        </p:attrNameLst>
                                      </p:cBhvr>
                                      <p:to>
                                        <p:strVal val="visible"/>
                                      </p:to>
                                    </p:set>
                                    <p:animEffect transition="in" filter="fade">
                                      <p:cBhvr>
                                        <p:cTn id="64" dur="500"/>
                                        <p:tgtEl>
                                          <p:spTgt spid="18"/>
                                        </p:tgtEl>
                                      </p:cBhvr>
                                    </p:animEffect>
                                  </p:childTnLst>
                                </p:cTn>
                              </p:par>
                              <p:par>
                                <p:cTn id="65" presetID="10" presetClass="entr" presetSubtype="0" fill="hold" nodeType="withEffect">
                                  <p:stCondLst>
                                    <p:cond delay="25000"/>
                                  </p:stCondLst>
                                  <p:childTnLst>
                                    <p:set>
                                      <p:cBhvr>
                                        <p:cTn id="66" dur="1" fill="hold">
                                          <p:stCondLst>
                                            <p:cond delay="0"/>
                                          </p:stCondLst>
                                        </p:cTn>
                                        <p:tgtEl>
                                          <p:spTgt spid="3"/>
                                        </p:tgtEl>
                                        <p:attrNameLst>
                                          <p:attrName>style.visibility</p:attrName>
                                        </p:attrNameLst>
                                      </p:cBhvr>
                                      <p:to>
                                        <p:strVal val="visible"/>
                                      </p:to>
                                    </p:set>
                                    <p:animEffect transition="in" filter="fade">
                                      <p:cBhvr>
                                        <p:cTn id="67" dur="7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68" fill="hold" display="0">
                  <p:stCondLst>
                    <p:cond delay="indefinite"/>
                  </p:stCondLst>
                  <p:endCondLst>
                    <p:cond evt="onStopAudio" delay="0">
                      <p:tgtEl>
                        <p:sldTgt/>
                      </p:tgtEl>
                    </p:cond>
                  </p:endCondLst>
                </p:cTn>
                <p:tgtEl>
                  <p:spTgt spid="4"/>
                </p:tgtEl>
              </p:cMediaNode>
            </p:audio>
          </p:childTnLst>
        </p:cTn>
      </p:par>
    </p:tnLst>
    <p:bldLst>
      <p:bldP spid="15" grpId="0"/>
      <p:bldP spid="10" grpId="0"/>
      <p:bldP spid="10" grpId="1"/>
      <p:bldP spid="11" grpId="0"/>
      <p:bldP spid="11" grpId="1"/>
      <p:bldP spid="14" grpId="0"/>
      <p:bldP spid="17" grpId="0"/>
      <p:bldP spid="18" grpId="0"/>
      <p:bldP spid="19" grpId="0"/>
      <p:bldP spid="20" grpId="0"/>
      <p:bldP spid="2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8A919298-7928-4D06-86E9-F6094CB7C99B}"/>
              </a:ext>
            </a:extLst>
          </p:cNvPr>
          <p:cNvSpPr txBox="1"/>
          <p:nvPr/>
        </p:nvSpPr>
        <p:spPr>
          <a:xfrm>
            <a:off x="0" y="8261"/>
            <a:ext cx="12192000" cy="338554"/>
          </a:xfrm>
          <a:prstGeom prst="rect">
            <a:avLst/>
          </a:prstGeom>
          <a:noFill/>
        </p:spPr>
        <p:txBody>
          <a:bodyPr wrap="square">
            <a:spAutoFit/>
          </a:bodyPr>
          <a:lstStyle/>
          <a:p>
            <a:pPr>
              <a:tabLst>
                <a:tab pos="5943600" algn="ctr"/>
                <a:tab pos="11998325" algn="r"/>
              </a:tabLst>
            </a:pPr>
            <a:r>
              <a:rPr lang="en-US" sz="1600">
                <a:solidFill>
                  <a:schemeClr val="bg2">
                    <a:lumMod val="90000"/>
                  </a:schemeClr>
                </a:solidFill>
                <a:latin typeface="Arial Rounded MT Bold" panose="020F0704030504030204" pitchFamily="34" charset="0"/>
              </a:rPr>
              <a:t>21341049	 Switching features	 G M Sohanur Rahman</a:t>
            </a:r>
          </a:p>
        </p:txBody>
      </p:sp>
      <p:sp>
        <p:nvSpPr>
          <p:cNvPr id="15" name="Rectangle 14">
            <a:extLst>
              <a:ext uri="{FF2B5EF4-FFF2-40B4-BE49-F238E27FC236}">
                <a16:creationId xmlns:a16="http://schemas.microsoft.com/office/drawing/2014/main" id="{3F2C6863-0BC4-4716-9707-B4A2477CE10B}"/>
              </a:ext>
            </a:extLst>
          </p:cNvPr>
          <p:cNvSpPr/>
          <p:nvPr/>
        </p:nvSpPr>
        <p:spPr>
          <a:xfrm>
            <a:off x="0" y="1021766"/>
            <a:ext cx="5426110" cy="584775"/>
          </a:xfrm>
          <a:prstGeom prst="rect">
            <a:avLst/>
          </a:prstGeom>
          <a:noFill/>
        </p:spPr>
        <p:txBody>
          <a:bodyPr wrap="square" lIns="91440" tIns="45720" rIns="91440" bIns="45720">
            <a:spAutoFit/>
          </a:bodyPr>
          <a:lstStyle/>
          <a:p>
            <a:r>
              <a:rPr lang="en-US" sz="3200">
                <a:latin typeface="Arial Rounded MT Bold" panose="020F0704030504030204" pitchFamily="34" charset="0"/>
              </a:rPr>
              <a:t>Switching and NLP tasks</a:t>
            </a:r>
          </a:p>
        </p:txBody>
      </p:sp>
      <p:sp>
        <p:nvSpPr>
          <p:cNvPr id="6" name="TextBox 5">
            <a:extLst>
              <a:ext uri="{FF2B5EF4-FFF2-40B4-BE49-F238E27FC236}">
                <a16:creationId xmlns:a16="http://schemas.microsoft.com/office/drawing/2014/main" id="{A22D1DC7-4BE1-410D-BFD9-BED35C949A95}"/>
              </a:ext>
            </a:extLst>
          </p:cNvPr>
          <p:cNvSpPr txBox="1"/>
          <p:nvPr/>
        </p:nvSpPr>
        <p:spPr>
          <a:xfrm>
            <a:off x="0" y="1616971"/>
            <a:ext cx="6019800" cy="2308324"/>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It is important to understand how switching behavior is related to the three NLP tasks. Let Q be the property that a sentence has English words which are surrounded by Hindi words, that is there exists an English word in a Hindi context. Now, it has to perform a statistical analysis to determine the correlation between the switching patterns and a classification task at hand (represented by T)</a:t>
            </a:r>
            <a:endParaRPr lang="en-US">
              <a:solidFill>
                <a:schemeClr val="tx1">
                  <a:lumMod val="85000"/>
                  <a:lumOff val="15000"/>
                </a:schemeClr>
              </a:solidFill>
              <a:latin typeface="Arial Rounded MT Bold" panose="020F0704030504030204" pitchFamily="34" charset="0"/>
            </a:endParaRPr>
          </a:p>
        </p:txBody>
      </p:sp>
      <p:sp>
        <p:nvSpPr>
          <p:cNvPr id="7" name="Rectangle 6">
            <a:extLst>
              <a:ext uri="{FF2B5EF4-FFF2-40B4-BE49-F238E27FC236}">
                <a16:creationId xmlns:a16="http://schemas.microsoft.com/office/drawing/2014/main" id="{3AD97E2E-CD18-4895-BCCE-FD0410F5E5D4}"/>
              </a:ext>
            </a:extLst>
          </p:cNvPr>
          <p:cNvSpPr/>
          <p:nvPr/>
        </p:nvSpPr>
        <p:spPr>
          <a:xfrm>
            <a:off x="0" y="4090169"/>
            <a:ext cx="8410470" cy="584775"/>
          </a:xfrm>
          <a:prstGeom prst="rect">
            <a:avLst/>
          </a:prstGeom>
          <a:noFill/>
        </p:spPr>
        <p:txBody>
          <a:bodyPr wrap="square" lIns="91440" tIns="45720" rIns="91440" bIns="45720">
            <a:spAutoFit/>
          </a:bodyPr>
          <a:lstStyle/>
          <a:p>
            <a:r>
              <a:rPr lang="en-US" sz="3200">
                <a:latin typeface="Arial Rounded MT Bold" panose="020F0704030504030204" pitchFamily="34" charset="0"/>
              </a:rPr>
              <a:t>Construction of the feature vector</a:t>
            </a:r>
          </a:p>
        </p:txBody>
      </p:sp>
      <p:sp>
        <p:nvSpPr>
          <p:cNvPr id="8" name="TextBox 7">
            <a:extLst>
              <a:ext uri="{FF2B5EF4-FFF2-40B4-BE49-F238E27FC236}">
                <a16:creationId xmlns:a16="http://schemas.microsoft.com/office/drawing/2014/main" id="{830EC649-E6F1-4674-9273-6386C4BBEC2E}"/>
              </a:ext>
            </a:extLst>
          </p:cNvPr>
          <p:cNvSpPr txBox="1"/>
          <p:nvPr/>
        </p:nvSpPr>
        <p:spPr>
          <a:xfrm>
            <a:off x="0" y="4674944"/>
            <a:ext cx="12192000" cy="923330"/>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A vector hi en[i] denotes the number of Hindi (hi) words before the i th English (en) word. This can also be interpreted as the run-lengths of the Hindi and English words in the code-mixed tweets. Based on these vectors they define nine different features that capture the switching patterns.</a:t>
            </a:r>
            <a:endParaRPr lang="en-US">
              <a:solidFill>
                <a:schemeClr val="tx1">
                  <a:lumMod val="85000"/>
                  <a:lumOff val="15000"/>
                </a:schemeClr>
              </a:solidFill>
              <a:latin typeface="Arial Rounded MT Bold" panose="020F0704030504030204" pitchFamily="34" charset="0"/>
            </a:endParaRPr>
          </a:p>
        </p:txBody>
      </p:sp>
      <p:pic>
        <p:nvPicPr>
          <p:cNvPr id="3" name="Picture 2">
            <a:extLst>
              <a:ext uri="{FF2B5EF4-FFF2-40B4-BE49-F238E27FC236}">
                <a16:creationId xmlns:a16="http://schemas.microsoft.com/office/drawing/2014/main" id="{2F2299EA-149D-4097-B119-C5351DDD36F7}"/>
              </a:ext>
            </a:extLst>
          </p:cNvPr>
          <p:cNvPicPr>
            <a:picLocks noChangeAspect="1"/>
          </p:cNvPicPr>
          <p:nvPr/>
        </p:nvPicPr>
        <p:blipFill>
          <a:blip r:embed="rId4"/>
          <a:stretch>
            <a:fillRect/>
          </a:stretch>
        </p:blipFill>
        <p:spPr>
          <a:xfrm>
            <a:off x="6096000" y="1622830"/>
            <a:ext cx="5762625" cy="2171700"/>
          </a:xfrm>
          <a:prstGeom prst="rect">
            <a:avLst/>
          </a:prstGeom>
        </p:spPr>
      </p:pic>
      <p:sp>
        <p:nvSpPr>
          <p:cNvPr id="11" name="TextBox 10">
            <a:extLst>
              <a:ext uri="{FF2B5EF4-FFF2-40B4-BE49-F238E27FC236}">
                <a16:creationId xmlns:a16="http://schemas.microsoft.com/office/drawing/2014/main" id="{73AC28A9-29FD-40ED-9E83-34A4291DD8B9}"/>
              </a:ext>
            </a:extLst>
          </p:cNvPr>
          <p:cNvSpPr txBox="1"/>
          <p:nvPr/>
        </p:nvSpPr>
        <p:spPr>
          <a:xfrm>
            <a:off x="-3348" y="6273225"/>
            <a:ext cx="12195348" cy="584775"/>
          </a:xfrm>
          <a:prstGeom prst="rect">
            <a:avLst/>
          </a:prstGeom>
          <a:noFill/>
        </p:spPr>
        <p:txBody>
          <a:bodyPr wrap="square">
            <a:spAutoFit/>
          </a:bodyPr>
          <a:lstStyle/>
          <a:p>
            <a:pPr algn="ctr">
              <a:tabLst>
                <a:tab pos="2290763" algn="l"/>
              </a:tabLst>
            </a:pPr>
            <a:r>
              <a:rPr lang="en-US" sz="1600" i="0">
                <a:solidFill>
                  <a:schemeClr val="bg2">
                    <a:lumMod val="90000"/>
                  </a:schemeClr>
                </a:solidFill>
                <a:effectLst/>
                <a:latin typeface="Arial Rounded MT Bold" panose="020F0704030504030204" pitchFamily="34" charset="0"/>
              </a:rPr>
              <a:t>Code-Switching Patterns Can Be an Effective Route to Improve Performance of Downstream NLP Application: A Case Study of Humour, Sarcasm and Hate Speech Detection</a:t>
            </a:r>
            <a:endParaRPr lang="en-US" sz="1600">
              <a:solidFill>
                <a:schemeClr val="bg2">
                  <a:lumMod val="90000"/>
                </a:schemeClr>
              </a:solidFill>
              <a:latin typeface="Arial Rounded MT Bold" panose="020F0704030504030204" pitchFamily="34" charset="0"/>
            </a:endParaRPr>
          </a:p>
        </p:txBody>
      </p:sp>
      <p:pic>
        <p:nvPicPr>
          <p:cNvPr id="10" name="Screen Recording 2021-09-20 at 2.19.17 AM (online-audio-converter.com)">
            <a:hlinkClick r:id="" action="ppaction://media"/>
            <a:extLst>
              <a:ext uri="{FF2B5EF4-FFF2-40B4-BE49-F238E27FC236}">
                <a16:creationId xmlns:a16="http://schemas.microsoft.com/office/drawing/2014/main" id="{05F7BBB1-F7DA-4A7E-8276-BBEF1FD21C6B}"/>
              </a:ext>
            </a:extLst>
          </p:cNvPr>
          <p:cNvPicPr>
            <a:picLocks noChangeAspect="1"/>
          </p:cNvPicPr>
          <p:nvPr>
            <a:audioFile r:link="rId1"/>
            <p:extLst>
              <p:ext uri="{DAA4B4D4-6D71-4841-9C94-3DE7FCFB9230}">
                <p14:media xmlns:p14="http://schemas.microsoft.com/office/powerpoint/2010/main" r:embed="rId2">
                  <p14:trim st="33300" end="41964.375"/>
                </p14:media>
              </p:ext>
            </p:extLst>
          </p:nvPr>
        </p:nvPicPr>
        <p:blipFill>
          <a:blip r:embed="rId5"/>
          <a:stretch>
            <a:fillRect/>
          </a:stretch>
        </p:blipFill>
        <p:spPr>
          <a:xfrm>
            <a:off x="3247154" y="505325"/>
            <a:ext cx="609600" cy="609600"/>
          </a:xfrm>
          <a:prstGeom prst="rect">
            <a:avLst/>
          </a:prstGeom>
        </p:spPr>
      </p:pic>
      <p:sp>
        <p:nvSpPr>
          <p:cNvPr id="12" name="Rectangle 11">
            <a:extLst>
              <a:ext uri="{FF2B5EF4-FFF2-40B4-BE49-F238E27FC236}">
                <a16:creationId xmlns:a16="http://schemas.microsoft.com/office/drawing/2014/main" id="{147D9467-150E-4604-A94C-4B27A62001A2}"/>
              </a:ext>
            </a:extLst>
          </p:cNvPr>
          <p:cNvSpPr/>
          <p:nvPr/>
        </p:nvSpPr>
        <p:spPr>
          <a:xfrm>
            <a:off x="6096000" y="1606541"/>
            <a:ext cx="5765801" cy="2318754"/>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72086C5-7E39-47C8-A0A3-96B8609AC481}"/>
              </a:ext>
            </a:extLst>
          </p:cNvPr>
          <p:cNvSpPr/>
          <p:nvPr/>
        </p:nvSpPr>
        <p:spPr>
          <a:xfrm>
            <a:off x="6227137" y="2445488"/>
            <a:ext cx="5489942" cy="446568"/>
          </a:xfrm>
          <a:prstGeom prst="rect">
            <a:avLst/>
          </a:prstGeom>
          <a:noFill/>
          <a:ln w="28575">
            <a:solidFill>
              <a:srgbClr val="00DA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E1762D8-C17C-49C3-B528-710E8B3A2930}"/>
              </a:ext>
            </a:extLst>
          </p:cNvPr>
          <p:cNvSpPr/>
          <p:nvPr/>
        </p:nvSpPr>
        <p:spPr>
          <a:xfrm>
            <a:off x="6233929" y="1993436"/>
            <a:ext cx="5489942" cy="420155"/>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687927ED-8E8F-4ADD-9754-78A96665F96C}"/>
              </a:ext>
            </a:extLst>
          </p:cNvPr>
          <p:cNvSpPr/>
          <p:nvPr/>
        </p:nvSpPr>
        <p:spPr>
          <a:xfrm>
            <a:off x="42530" y="1606541"/>
            <a:ext cx="5964865" cy="2318754"/>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070E1433-E943-45C2-9652-F0EA5E86F2CA}"/>
              </a:ext>
            </a:extLst>
          </p:cNvPr>
          <p:cNvSpPr/>
          <p:nvPr/>
        </p:nvSpPr>
        <p:spPr>
          <a:xfrm>
            <a:off x="48525" y="4674944"/>
            <a:ext cx="12093856" cy="923330"/>
          </a:xfrm>
          <a:prstGeom prst="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568364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5400" fill="hold"/>
                                        <p:tgtEl>
                                          <p:spTgt spid="10"/>
                                        </p:tgtEl>
                                      </p:cBhvr>
                                    </p:cmd>
                                  </p:childTnLst>
                                </p:cTn>
                              </p:par>
                              <p:par>
                                <p:cTn id="7" presetID="10" presetClass="entr" presetSubtype="0" fill="hold" grpId="0" nodeType="withEffect">
                                  <p:stCondLst>
                                    <p:cond delay="2300"/>
                                  </p:stCondLst>
                                  <p:childTnLst>
                                    <p:set>
                                      <p:cBhvr>
                                        <p:cTn id="8" dur="1" fill="hold">
                                          <p:stCondLst>
                                            <p:cond delay="0"/>
                                          </p:stCondLst>
                                        </p:cTn>
                                        <p:tgtEl>
                                          <p:spTgt spid="16"/>
                                        </p:tgtEl>
                                        <p:attrNameLst>
                                          <p:attrName>style.visibility</p:attrName>
                                        </p:attrNameLst>
                                      </p:cBhvr>
                                      <p:to>
                                        <p:strVal val="visible"/>
                                      </p:to>
                                    </p:set>
                                    <p:animEffect transition="in" filter="fade">
                                      <p:cBhvr>
                                        <p:cTn id="9" dur="500"/>
                                        <p:tgtEl>
                                          <p:spTgt spid="16"/>
                                        </p:tgtEl>
                                      </p:cBhvr>
                                    </p:animEffect>
                                  </p:childTnLst>
                                </p:cTn>
                              </p:par>
                              <p:par>
                                <p:cTn id="10" presetID="10" presetClass="entr" presetSubtype="0" fill="hold" grpId="0" nodeType="withEffect">
                                  <p:stCondLst>
                                    <p:cond delay="2000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par>
                                <p:cTn id="13" presetID="10" presetClass="exit" presetSubtype="0" fill="hold" grpId="1" nodeType="withEffect">
                                  <p:stCondLst>
                                    <p:cond delay="20000"/>
                                  </p:stCondLst>
                                  <p:childTnLst>
                                    <p:animEffect transition="out" filter="fade">
                                      <p:cBhvr>
                                        <p:cTn id="14" dur="500"/>
                                        <p:tgtEl>
                                          <p:spTgt spid="16"/>
                                        </p:tgtEl>
                                      </p:cBhvr>
                                    </p:animEffect>
                                    <p:set>
                                      <p:cBhvr>
                                        <p:cTn id="15" dur="1" fill="hold">
                                          <p:stCondLst>
                                            <p:cond delay="499"/>
                                          </p:stCondLst>
                                        </p:cTn>
                                        <p:tgtEl>
                                          <p:spTgt spid="16"/>
                                        </p:tgtEl>
                                        <p:attrNameLst>
                                          <p:attrName>style.visibility</p:attrName>
                                        </p:attrNameLst>
                                      </p:cBhvr>
                                      <p:to>
                                        <p:strVal val="hidden"/>
                                      </p:to>
                                    </p:set>
                                  </p:childTnLst>
                                </p:cTn>
                              </p:par>
                              <p:par>
                                <p:cTn id="16" presetID="10" presetClass="entr" presetSubtype="0" fill="hold" grpId="0" nodeType="withEffect">
                                  <p:stCondLst>
                                    <p:cond delay="2340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par>
                                <p:cTn id="19" presetID="10" presetClass="exit" presetSubtype="0" fill="hold" grpId="1" nodeType="withEffect">
                                  <p:stCondLst>
                                    <p:cond delay="22700"/>
                                  </p:stCondLst>
                                  <p:childTnLst>
                                    <p:animEffect transition="out" filter="fade">
                                      <p:cBhvr>
                                        <p:cTn id="20" dur="500"/>
                                        <p:tgtEl>
                                          <p:spTgt spid="12"/>
                                        </p:tgtEl>
                                      </p:cBhvr>
                                    </p:animEffect>
                                    <p:set>
                                      <p:cBhvr>
                                        <p:cTn id="21" dur="1" fill="hold">
                                          <p:stCondLst>
                                            <p:cond delay="499"/>
                                          </p:stCondLst>
                                        </p:cTn>
                                        <p:tgtEl>
                                          <p:spTgt spid="12"/>
                                        </p:tgtEl>
                                        <p:attrNameLst>
                                          <p:attrName>style.visibility</p:attrName>
                                        </p:attrNameLst>
                                      </p:cBhvr>
                                      <p:to>
                                        <p:strVal val="hidden"/>
                                      </p:to>
                                    </p:set>
                                  </p:childTnLst>
                                </p:cTn>
                              </p:par>
                              <p:par>
                                <p:cTn id="22" presetID="10" presetClass="entr" presetSubtype="0" fill="hold" grpId="0" nodeType="withEffect">
                                  <p:stCondLst>
                                    <p:cond delay="2800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par>
                                <p:cTn id="25" presetID="10" presetClass="exit" presetSubtype="0" fill="hold" grpId="1" nodeType="withEffect">
                                  <p:stCondLst>
                                    <p:cond delay="32000"/>
                                  </p:stCondLst>
                                  <p:childTnLst>
                                    <p:animEffect transition="out" filter="fade">
                                      <p:cBhvr>
                                        <p:cTn id="26" dur="500"/>
                                        <p:tgtEl>
                                          <p:spTgt spid="13"/>
                                        </p:tgtEl>
                                      </p:cBhvr>
                                    </p:animEffect>
                                    <p:set>
                                      <p:cBhvr>
                                        <p:cTn id="27" dur="1" fill="hold">
                                          <p:stCondLst>
                                            <p:cond delay="499"/>
                                          </p:stCondLst>
                                        </p:cTn>
                                        <p:tgtEl>
                                          <p:spTgt spid="13"/>
                                        </p:tgtEl>
                                        <p:attrNameLst>
                                          <p:attrName>style.visibility</p:attrName>
                                        </p:attrNameLst>
                                      </p:cBhvr>
                                      <p:to>
                                        <p:strVal val="hidden"/>
                                      </p:to>
                                    </p:set>
                                  </p:childTnLst>
                                </p:cTn>
                              </p:par>
                              <p:par>
                                <p:cTn id="28" presetID="10" presetClass="exit" presetSubtype="0" fill="hold" grpId="1" nodeType="withEffect">
                                  <p:stCondLst>
                                    <p:cond delay="32000"/>
                                  </p:stCondLst>
                                  <p:childTnLst>
                                    <p:animEffect transition="out" filter="fade">
                                      <p:cBhvr>
                                        <p:cTn id="29" dur="500"/>
                                        <p:tgtEl>
                                          <p:spTgt spid="14"/>
                                        </p:tgtEl>
                                      </p:cBhvr>
                                    </p:animEffect>
                                    <p:set>
                                      <p:cBhvr>
                                        <p:cTn id="30" dur="1" fill="hold">
                                          <p:stCondLst>
                                            <p:cond delay="499"/>
                                          </p:stCondLst>
                                        </p:cTn>
                                        <p:tgtEl>
                                          <p:spTgt spid="14"/>
                                        </p:tgtEl>
                                        <p:attrNameLst>
                                          <p:attrName>style.visibility</p:attrName>
                                        </p:attrNameLst>
                                      </p:cBhvr>
                                      <p:to>
                                        <p:strVal val="hidden"/>
                                      </p:to>
                                    </p:set>
                                  </p:childTnLst>
                                </p:cTn>
                              </p:par>
                              <p:par>
                                <p:cTn id="31" presetID="10" presetClass="entr" presetSubtype="0" fill="hold" grpId="0" nodeType="withEffect">
                                  <p:stCondLst>
                                    <p:cond delay="3200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500"/>
                                        <p:tgtEl>
                                          <p:spTgt spid="17"/>
                                        </p:tgtEl>
                                      </p:cBhvr>
                                    </p:animEffect>
                                  </p:childTnLst>
                                </p:cTn>
                              </p:par>
                              <p:par>
                                <p:cTn id="34" presetID="10" presetClass="exit" presetSubtype="0" fill="hold" grpId="1" nodeType="withEffect">
                                  <p:stCondLst>
                                    <p:cond delay="54390"/>
                                  </p:stCondLst>
                                  <p:childTnLst>
                                    <p:animEffect transition="out" filter="fade">
                                      <p:cBhvr>
                                        <p:cTn id="35" dur="500"/>
                                        <p:tgtEl>
                                          <p:spTgt spid="17"/>
                                        </p:tgtEl>
                                      </p:cBhvr>
                                    </p:animEffect>
                                    <p:set>
                                      <p:cBhvr>
                                        <p:cTn id="36" dur="1" fill="hold">
                                          <p:stCondLst>
                                            <p:cond delay="499"/>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37" fill="hold" display="0">
                  <p:stCondLst>
                    <p:cond delay="indefinite"/>
                  </p:stCondLst>
                  <p:endCondLst>
                    <p:cond evt="onStopAudio" delay="0">
                      <p:tgtEl>
                        <p:sldTgt/>
                      </p:tgtEl>
                    </p:cond>
                  </p:endCondLst>
                </p:cTn>
                <p:tgtEl>
                  <p:spTgt spid="10"/>
                </p:tgtEl>
              </p:cMediaNode>
            </p:audio>
          </p:childTnLst>
        </p:cTn>
      </p:par>
    </p:tnLst>
    <p:bldLst>
      <p:bldP spid="12" grpId="0" animBg="1"/>
      <p:bldP spid="12" grpId="1" animBg="1"/>
      <p:bldP spid="13" grpId="0" animBg="1"/>
      <p:bldP spid="13" grpId="1" animBg="1"/>
      <p:bldP spid="14" grpId="0" animBg="1"/>
      <p:bldP spid="14" grpId="1" animBg="1"/>
      <p:bldP spid="16" grpId="0" animBg="1"/>
      <p:bldP spid="16" grpId="1" animBg="1"/>
      <p:bldP spid="17" grpId="0" animBg="1"/>
      <p:bldP spid="17"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8A919298-7928-4D06-86E9-F6094CB7C99B}"/>
              </a:ext>
            </a:extLst>
          </p:cNvPr>
          <p:cNvSpPr txBox="1"/>
          <p:nvPr/>
        </p:nvSpPr>
        <p:spPr>
          <a:xfrm>
            <a:off x="0" y="8261"/>
            <a:ext cx="12192000" cy="338554"/>
          </a:xfrm>
          <a:prstGeom prst="rect">
            <a:avLst/>
          </a:prstGeom>
          <a:noFill/>
        </p:spPr>
        <p:txBody>
          <a:bodyPr wrap="square">
            <a:spAutoFit/>
          </a:bodyPr>
          <a:lstStyle/>
          <a:p>
            <a:pPr>
              <a:tabLst>
                <a:tab pos="5943600" algn="ctr"/>
                <a:tab pos="11998325" algn="r"/>
              </a:tabLst>
            </a:pPr>
            <a:r>
              <a:rPr lang="en-US" sz="1600">
                <a:solidFill>
                  <a:schemeClr val="bg2">
                    <a:lumMod val="90000"/>
                  </a:schemeClr>
                </a:solidFill>
                <a:latin typeface="Arial Rounded MT Bold" panose="020F0704030504030204" pitchFamily="34" charset="0"/>
              </a:rPr>
              <a:t>21341049	Experiments…	G M Sohanur Rahman</a:t>
            </a:r>
          </a:p>
        </p:txBody>
      </p:sp>
      <p:sp>
        <p:nvSpPr>
          <p:cNvPr id="15" name="Rectangle 14">
            <a:extLst>
              <a:ext uri="{FF2B5EF4-FFF2-40B4-BE49-F238E27FC236}">
                <a16:creationId xmlns:a16="http://schemas.microsoft.com/office/drawing/2014/main" id="{3F2C6863-0BC4-4716-9707-B4A2477CE10B}"/>
              </a:ext>
            </a:extLst>
          </p:cNvPr>
          <p:cNvSpPr/>
          <p:nvPr/>
        </p:nvSpPr>
        <p:spPr>
          <a:xfrm>
            <a:off x="0" y="632685"/>
            <a:ext cx="5426110" cy="584775"/>
          </a:xfrm>
          <a:prstGeom prst="rect">
            <a:avLst/>
          </a:prstGeom>
          <a:noFill/>
        </p:spPr>
        <p:txBody>
          <a:bodyPr wrap="square" lIns="91440" tIns="45720" rIns="91440" bIns="45720">
            <a:spAutoFit/>
          </a:bodyPr>
          <a:lstStyle/>
          <a:p>
            <a:r>
              <a:rPr lang="en-US" sz="3200">
                <a:latin typeface="Arial Rounded MT Bold" panose="020F0704030504030204" pitchFamily="34" charset="0"/>
              </a:rPr>
              <a:t>Pre-processing</a:t>
            </a:r>
          </a:p>
        </p:txBody>
      </p:sp>
      <p:sp>
        <p:nvSpPr>
          <p:cNvPr id="6" name="TextBox 5">
            <a:extLst>
              <a:ext uri="{FF2B5EF4-FFF2-40B4-BE49-F238E27FC236}">
                <a16:creationId xmlns:a16="http://schemas.microsoft.com/office/drawing/2014/main" id="{A22D1DC7-4BE1-410D-BFD9-BED35C949A95}"/>
              </a:ext>
            </a:extLst>
          </p:cNvPr>
          <p:cNvSpPr txBox="1"/>
          <p:nvPr/>
        </p:nvSpPr>
        <p:spPr>
          <a:xfrm>
            <a:off x="9244539" y="2470490"/>
            <a:ext cx="1840441" cy="369332"/>
          </a:xfrm>
          <a:prstGeom prst="rect">
            <a:avLst/>
          </a:prstGeom>
          <a:noFill/>
        </p:spPr>
        <p:txBody>
          <a:bodyPr wrap="square">
            <a:spAutoFit/>
          </a:bodyPr>
          <a:lstStyle/>
          <a:p>
            <a:pPr rtl="1"/>
            <a:r>
              <a:rPr lang="en-US" b="0" i="0">
                <a:solidFill>
                  <a:srgbClr val="C00000"/>
                </a:solidFill>
                <a:effectLst/>
                <a:latin typeface="Arial Rounded MT Bold" panose="020F0704030504030204" pitchFamily="34" charset="0"/>
                <a:cs typeface="heebo" panose="020B0604020202020204" pitchFamily="2" charset="-79"/>
              </a:rPr>
              <a:t>#AadabArzHai</a:t>
            </a:r>
            <a:endParaRPr lang="en-US">
              <a:solidFill>
                <a:srgbClr val="C00000"/>
              </a:solidFill>
              <a:latin typeface="Arial Rounded MT Bold" panose="020F0704030504030204" pitchFamily="34" charset="0"/>
            </a:endParaRPr>
          </a:p>
        </p:txBody>
      </p:sp>
      <p:sp>
        <p:nvSpPr>
          <p:cNvPr id="7" name="Rectangle 6">
            <a:extLst>
              <a:ext uri="{FF2B5EF4-FFF2-40B4-BE49-F238E27FC236}">
                <a16:creationId xmlns:a16="http://schemas.microsoft.com/office/drawing/2014/main" id="{3AD97E2E-CD18-4895-BCCE-FD0410F5E5D4}"/>
              </a:ext>
            </a:extLst>
          </p:cNvPr>
          <p:cNvSpPr/>
          <p:nvPr/>
        </p:nvSpPr>
        <p:spPr>
          <a:xfrm>
            <a:off x="0" y="3442781"/>
            <a:ext cx="5715000" cy="584775"/>
          </a:xfrm>
          <a:prstGeom prst="rect">
            <a:avLst/>
          </a:prstGeom>
          <a:noFill/>
        </p:spPr>
        <p:txBody>
          <a:bodyPr wrap="square" lIns="91440" tIns="45720" rIns="91440" bIns="45720">
            <a:spAutoFit/>
          </a:bodyPr>
          <a:lstStyle/>
          <a:p>
            <a:r>
              <a:rPr lang="en-US" sz="3200">
                <a:latin typeface="Arial Rounded MT Bold" panose="020F0704030504030204" pitchFamily="34" charset="0"/>
              </a:rPr>
              <a:t>Machine learning baselines</a:t>
            </a:r>
          </a:p>
        </p:txBody>
      </p:sp>
      <p:sp>
        <p:nvSpPr>
          <p:cNvPr id="20" name="TextBox 19">
            <a:extLst>
              <a:ext uri="{FF2B5EF4-FFF2-40B4-BE49-F238E27FC236}">
                <a16:creationId xmlns:a16="http://schemas.microsoft.com/office/drawing/2014/main" id="{4768D504-C875-417B-8682-63345A707E40}"/>
              </a:ext>
            </a:extLst>
          </p:cNvPr>
          <p:cNvSpPr txBox="1"/>
          <p:nvPr/>
        </p:nvSpPr>
        <p:spPr>
          <a:xfrm>
            <a:off x="-3348" y="6273225"/>
            <a:ext cx="12195348" cy="584775"/>
          </a:xfrm>
          <a:prstGeom prst="rect">
            <a:avLst/>
          </a:prstGeom>
          <a:noFill/>
        </p:spPr>
        <p:txBody>
          <a:bodyPr wrap="square">
            <a:spAutoFit/>
          </a:bodyPr>
          <a:lstStyle/>
          <a:p>
            <a:pPr algn="ctr">
              <a:tabLst>
                <a:tab pos="2290763" algn="l"/>
              </a:tabLst>
            </a:pPr>
            <a:r>
              <a:rPr lang="en-US" sz="1600" i="0">
                <a:solidFill>
                  <a:schemeClr val="bg2">
                    <a:lumMod val="90000"/>
                  </a:schemeClr>
                </a:solidFill>
                <a:effectLst/>
                <a:latin typeface="Arial Rounded MT Bold" panose="020F0704030504030204" pitchFamily="34" charset="0"/>
              </a:rPr>
              <a:t>Code-Switching Patterns Can Be an Effective Route to Improve Performance of Downstream NLP Application: A Case Study of Humour, Sarcasm and Hate Speech Detection</a:t>
            </a:r>
            <a:endParaRPr lang="en-US" sz="1600">
              <a:solidFill>
                <a:schemeClr val="bg2">
                  <a:lumMod val="90000"/>
                </a:schemeClr>
              </a:solidFill>
              <a:latin typeface="Arial Rounded MT Bold" panose="020F0704030504030204" pitchFamily="34" charset="0"/>
            </a:endParaRPr>
          </a:p>
        </p:txBody>
      </p:sp>
      <p:sp>
        <p:nvSpPr>
          <p:cNvPr id="16" name="TextBox 15">
            <a:extLst>
              <a:ext uri="{FF2B5EF4-FFF2-40B4-BE49-F238E27FC236}">
                <a16:creationId xmlns:a16="http://schemas.microsoft.com/office/drawing/2014/main" id="{DDB1942D-83D4-4DF8-B419-1992064407B2}"/>
              </a:ext>
            </a:extLst>
          </p:cNvPr>
          <p:cNvSpPr txBox="1"/>
          <p:nvPr/>
        </p:nvSpPr>
        <p:spPr>
          <a:xfrm>
            <a:off x="311149" y="1388805"/>
            <a:ext cx="1143000" cy="369332"/>
          </a:xfrm>
          <a:prstGeom prst="rect">
            <a:avLst/>
          </a:prstGeom>
          <a:noFill/>
        </p:spPr>
        <p:txBody>
          <a:bodyPr wrap="square">
            <a:spAutoFit/>
          </a:bodyPr>
          <a:lstStyle/>
          <a:p>
            <a:pPr algn="just"/>
            <a:r>
              <a:rPr lang="en-US" b="0" i="0">
                <a:solidFill>
                  <a:srgbClr val="C00000"/>
                </a:solidFill>
                <a:effectLst/>
                <a:latin typeface="Arial Rounded MT Bold" panose="020F0704030504030204" pitchFamily="34" charset="0"/>
                <a:cs typeface="heebo" panose="020B0604020202020204" pitchFamily="2" charset="-79"/>
              </a:rPr>
              <a:t>Hashtag</a:t>
            </a:r>
            <a:endParaRPr lang="en-US">
              <a:solidFill>
                <a:srgbClr val="C00000"/>
              </a:solidFill>
              <a:latin typeface="Arial Rounded MT Bold" panose="020F0704030504030204" pitchFamily="34" charset="0"/>
            </a:endParaRPr>
          </a:p>
        </p:txBody>
      </p:sp>
      <p:sp>
        <p:nvSpPr>
          <p:cNvPr id="17" name="TextBox 16">
            <a:extLst>
              <a:ext uri="{FF2B5EF4-FFF2-40B4-BE49-F238E27FC236}">
                <a16:creationId xmlns:a16="http://schemas.microsoft.com/office/drawing/2014/main" id="{D9AB0B6B-4D58-42F1-A352-B2EAC6B207FD}"/>
              </a:ext>
            </a:extLst>
          </p:cNvPr>
          <p:cNvSpPr txBox="1"/>
          <p:nvPr/>
        </p:nvSpPr>
        <p:spPr>
          <a:xfrm>
            <a:off x="1551515" y="1388805"/>
            <a:ext cx="1143000" cy="369332"/>
          </a:xfrm>
          <a:prstGeom prst="rect">
            <a:avLst/>
          </a:prstGeom>
          <a:noFill/>
        </p:spPr>
        <p:txBody>
          <a:bodyPr wrap="square">
            <a:spAutoFit/>
          </a:bodyPr>
          <a:lstStyle/>
          <a:p>
            <a:pPr algn="just"/>
            <a:r>
              <a:rPr lang="en-US" b="0" i="0">
                <a:solidFill>
                  <a:srgbClr val="C00000"/>
                </a:solidFill>
                <a:effectLst/>
                <a:latin typeface="Arial Rounded MT Bold" panose="020F0704030504030204" pitchFamily="34" charset="0"/>
                <a:cs typeface="heebo" panose="020B0604020202020204" pitchFamily="2" charset="-79"/>
              </a:rPr>
              <a:t>Mention</a:t>
            </a:r>
            <a:endParaRPr lang="en-US">
              <a:solidFill>
                <a:srgbClr val="C00000"/>
              </a:solidFill>
              <a:latin typeface="Arial Rounded MT Bold" panose="020F0704030504030204" pitchFamily="34" charset="0"/>
            </a:endParaRPr>
          </a:p>
        </p:txBody>
      </p:sp>
      <p:sp>
        <p:nvSpPr>
          <p:cNvPr id="21" name="TextBox 20">
            <a:extLst>
              <a:ext uri="{FF2B5EF4-FFF2-40B4-BE49-F238E27FC236}">
                <a16:creationId xmlns:a16="http://schemas.microsoft.com/office/drawing/2014/main" id="{A2F70271-5E34-4B8B-8EF8-63CDC5F3137A}"/>
              </a:ext>
            </a:extLst>
          </p:cNvPr>
          <p:cNvSpPr txBox="1"/>
          <p:nvPr/>
        </p:nvSpPr>
        <p:spPr>
          <a:xfrm>
            <a:off x="2791881" y="1388805"/>
            <a:ext cx="1143000" cy="369332"/>
          </a:xfrm>
          <a:prstGeom prst="rect">
            <a:avLst/>
          </a:prstGeom>
          <a:noFill/>
        </p:spPr>
        <p:txBody>
          <a:bodyPr wrap="square">
            <a:spAutoFit/>
          </a:bodyPr>
          <a:lstStyle/>
          <a:p>
            <a:pPr algn="just"/>
            <a:r>
              <a:rPr lang="en-US" b="0" i="0">
                <a:solidFill>
                  <a:srgbClr val="C00000"/>
                </a:solidFill>
                <a:effectLst/>
                <a:latin typeface="Arial Rounded MT Bold" panose="020F0704030504030204" pitchFamily="34" charset="0"/>
                <a:cs typeface="heebo" panose="020B0604020202020204" pitchFamily="2" charset="-79"/>
              </a:rPr>
              <a:t>URL</a:t>
            </a:r>
            <a:endParaRPr lang="en-US">
              <a:solidFill>
                <a:srgbClr val="C00000"/>
              </a:solidFill>
              <a:latin typeface="Arial Rounded MT Bold" panose="020F0704030504030204" pitchFamily="34" charset="0"/>
            </a:endParaRPr>
          </a:p>
        </p:txBody>
      </p:sp>
      <p:sp>
        <p:nvSpPr>
          <p:cNvPr id="23" name="TextBox 22">
            <a:extLst>
              <a:ext uri="{FF2B5EF4-FFF2-40B4-BE49-F238E27FC236}">
                <a16:creationId xmlns:a16="http://schemas.microsoft.com/office/drawing/2014/main" id="{97B01871-FA52-403A-8E20-1147CD0DED5C}"/>
              </a:ext>
            </a:extLst>
          </p:cNvPr>
          <p:cNvSpPr txBox="1"/>
          <p:nvPr/>
        </p:nvSpPr>
        <p:spPr>
          <a:xfrm>
            <a:off x="4625179" y="2840813"/>
            <a:ext cx="2635251" cy="369332"/>
          </a:xfrm>
          <a:prstGeom prst="rect">
            <a:avLst/>
          </a:prstGeom>
          <a:noFill/>
        </p:spPr>
        <p:txBody>
          <a:bodyPr wrap="square">
            <a:spAutoFit/>
          </a:bodyPr>
          <a:lstStyle/>
          <a:p>
            <a:pPr algn="just"/>
            <a:r>
              <a:rPr lang="en-US" b="0" i="0">
                <a:solidFill>
                  <a:srgbClr val="C00000"/>
                </a:solidFill>
                <a:effectLst/>
                <a:latin typeface="Arial Rounded MT Bold" panose="020F0704030504030204" pitchFamily="34" charset="0"/>
                <a:cs typeface="heebo" panose="020B0604020202020204" pitchFamily="2" charset="-79"/>
              </a:rPr>
              <a:t>Camel-case Hashtags</a:t>
            </a:r>
            <a:endParaRPr lang="en-US">
              <a:solidFill>
                <a:srgbClr val="C00000"/>
              </a:solidFill>
              <a:latin typeface="Arial Rounded MT Bold" panose="020F0704030504030204" pitchFamily="34" charset="0"/>
            </a:endParaRPr>
          </a:p>
        </p:txBody>
      </p:sp>
      <p:sp>
        <p:nvSpPr>
          <p:cNvPr id="24" name="TextBox 23">
            <a:extLst>
              <a:ext uri="{FF2B5EF4-FFF2-40B4-BE49-F238E27FC236}">
                <a16:creationId xmlns:a16="http://schemas.microsoft.com/office/drawing/2014/main" id="{D665F2CD-A85B-4A42-84B4-3BF464D9ABF2}"/>
              </a:ext>
            </a:extLst>
          </p:cNvPr>
          <p:cNvSpPr txBox="1"/>
          <p:nvPr/>
        </p:nvSpPr>
        <p:spPr>
          <a:xfrm>
            <a:off x="8553451" y="1228785"/>
            <a:ext cx="1143000" cy="369332"/>
          </a:xfrm>
          <a:prstGeom prst="rect">
            <a:avLst/>
          </a:prstGeom>
          <a:noFill/>
        </p:spPr>
        <p:txBody>
          <a:bodyPr wrap="square">
            <a:spAutoFit/>
          </a:bodyPr>
          <a:lstStyle/>
          <a:p>
            <a:pPr algn="ctr"/>
            <a:r>
              <a:rPr lang="en-US" b="0" i="0">
                <a:solidFill>
                  <a:srgbClr val="C00000"/>
                </a:solidFill>
                <a:effectLst/>
                <a:latin typeface="Arial Rounded MT Bold" panose="020F0704030504030204" pitchFamily="34" charset="0"/>
                <a:cs typeface="heebo" panose="020B0604020202020204" pitchFamily="2" charset="-79"/>
              </a:rPr>
              <a:t>Aadab</a:t>
            </a:r>
            <a:endParaRPr lang="en-US">
              <a:solidFill>
                <a:srgbClr val="C00000"/>
              </a:solidFill>
              <a:latin typeface="Arial Rounded MT Bold" panose="020F0704030504030204" pitchFamily="34" charset="0"/>
            </a:endParaRPr>
          </a:p>
        </p:txBody>
      </p:sp>
      <p:sp>
        <p:nvSpPr>
          <p:cNvPr id="25" name="TextBox 24">
            <a:extLst>
              <a:ext uri="{FF2B5EF4-FFF2-40B4-BE49-F238E27FC236}">
                <a16:creationId xmlns:a16="http://schemas.microsoft.com/office/drawing/2014/main" id="{0F300E24-EF48-40F3-96B5-F74CFC671445}"/>
              </a:ext>
            </a:extLst>
          </p:cNvPr>
          <p:cNvSpPr txBox="1"/>
          <p:nvPr/>
        </p:nvSpPr>
        <p:spPr>
          <a:xfrm>
            <a:off x="9792758" y="1228785"/>
            <a:ext cx="685800" cy="369332"/>
          </a:xfrm>
          <a:prstGeom prst="rect">
            <a:avLst/>
          </a:prstGeom>
          <a:noFill/>
        </p:spPr>
        <p:txBody>
          <a:bodyPr wrap="square">
            <a:spAutoFit/>
          </a:bodyPr>
          <a:lstStyle/>
          <a:p>
            <a:pPr algn="ctr"/>
            <a:r>
              <a:rPr lang="en-US" b="0" i="0">
                <a:solidFill>
                  <a:srgbClr val="C00000"/>
                </a:solidFill>
                <a:effectLst/>
                <a:latin typeface="Arial Rounded MT Bold" panose="020F0704030504030204" pitchFamily="34" charset="0"/>
                <a:cs typeface="heebo" panose="020B0604020202020204" pitchFamily="2" charset="-79"/>
              </a:rPr>
              <a:t>Arz</a:t>
            </a:r>
            <a:endParaRPr lang="en-US">
              <a:solidFill>
                <a:srgbClr val="C00000"/>
              </a:solidFill>
              <a:latin typeface="Arial Rounded MT Bold" panose="020F0704030504030204" pitchFamily="34" charset="0"/>
            </a:endParaRPr>
          </a:p>
        </p:txBody>
      </p:sp>
      <p:sp>
        <p:nvSpPr>
          <p:cNvPr id="26" name="TextBox 25">
            <a:extLst>
              <a:ext uri="{FF2B5EF4-FFF2-40B4-BE49-F238E27FC236}">
                <a16:creationId xmlns:a16="http://schemas.microsoft.com/office/drawing/2014/main" id="{5C73ADDC-D543-478C-8381-D3A3F0056356}"/>
              </a:ext>
            </a:extLst>
          </p:cNvPr>
          <p:cNvSpPr txBox="1"/>
          <p:nvPr/>
        </p:nvSpPr>
        <p:spPr>
          <a:xfrm>
            <a:off x="10736260" y="1231692"/>
            <a:ext cx="685800" cy="369332"/>
          </a:xfrm>
          <a:prstGeom prst="rect">
            <a:avLst/>
          </a:prstGeom>
          <a:noFill/>
        </p:spPr>
        <p:txBody>
          <a:bodyPr wrap="square">
            <a:spAutoFit/>
          </a:bodyPr>
          <a:lstStyle/>
          <a:p>
            <a:pPr algn="ctr"/>
            <a:r>
              <a:rPr lang="en-US" b="0" i="0">
                <a:solidFill>
                  <a:srgbClr val="C00000"/>
                </a:solidFill>
                <a:effectLst/>
                <a:latin typeface="Arial Rounded MT Bold" panose="020F0704030504030204" pitchFamily="34" charset="0"/>
                <a:cs typeface="heebo" panose="020B0604020202020204" pitchFamily="2" charset="-79"/>
              </a:rPr>
              <a:t>Hai</a:t>
            </a:r>
            <a:endParaRPr lang="en-US">
              <a:solidFill>
                <a:srgbClr val="C00000"/>
              </a:solidFill>
              <a:latin typeface="Arial Rounded MT Bold" panose="020F0704030504030204" pitchFamily="34" charset="0"/>
            </a:endParaRPr>
          </a:p>
        </p:txBody>
      </p:sp>
      <p:cxnSp>
        <p:nvCxnSpPr>
          <p:cNvPr id="11" name="Straight Arrow Connector 10">
            <a:extLst>
              <a:ext uri="{FF2B5EF4-FFF2-40B4-BE49-F238E27FC236}">
                <a16:creationId xmlns:a16="http://schemas.microsoft.com/office/drawing/2014/main" id="{F5DBFC9A-A2C0-4C8B-AE6C-9812CD580A75}"/>
              </a:ext>
            </a:extLst>
          </p:cNvPr>
          <p:cNvCxnSpPr>
            <a:stCxn id="6" idx="0"/>
            <a:endCxn id="24" idx="2"/>
          </p:cNvCxnSpPr>
          <p:nvPr/>
        </p:nvCxnSpPr>
        <p:spPr>
          <a:xfrm flipH="1" flipV="1">
            <a:off x="9124951" y="1598117"/>
            <a:ext cx="1039809" cy="872373"/>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9D452FFF-C1DB-4195-9FB9-AFD686B06952}"/>
              </a:ext>
            </a:extLst>
          </p:cNvPr>
          <p:cNvCxnSpPr>
            <a:cxnSpLocks/>
            <a:stCxn id="6" idx="0"/>
            <a:endCxn id="25" idx="2"/>
          </p:cNvCxnSpPr>
          <p:nvPr/>
        </p:nvCxnSpPr>
        <p:spPr>
          <a:xfrm flipH="1" flipV="1">
            <a:off x="10135658" y="1598117"/>
            <a:ext cx="29102" cy="872373"/>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AA85DDE3-E824-4636-A078-9CEBE0EE8490}"/>
              </a:ext>
            </a:extLst>
          </p:cNvPr>
          <p:cNvCxnSpPr>
            <a:cxnSpLocks/>
            <a:stCxn id="6" idx="0"/>
            <a:endCxn id="26" idx="2"/>
          </p:cNvCxnSpPr>
          <p:nvPr/>
        </p:nvCxnSpPr>
        <p:spPr>
          <a:xfrm flipV="1">
            <a:off x="10164760" y="1601024"/>
            <a:ext cx="914400" cy="869466"/>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1F2FEFF3-5A86-4733-BF2A-C0847515CC1A}"/>
              </a:ext>
            </a:extLst>
          </p:cNvPr>
          <p:cNvSpPr txBox="1"/>
          <p:nvPr/>
        </p:nvSpPr>
        <p:spPr>
          <a:xfrm>
            <a:off x="4600574" y="1598117"/>
            <a:ext cx="2635251" cy="369332"/>
          </a:xfrm>
          <a:prstGeom prst="rect">
            <a:avLst/>
          </a:prstGeom>
          <a:noFill/>
        </p:spPr>
        <p:txBody>
          <a:bodyPr wrap="square">
            <a:spAutoFit/>
          </a:bodyPr>
          <a:lstStyle/>
          <a:p>
            <a:pPr algn="ctr"/>
            <a:r>
              <a:rPr lang="en-US" b="0" i="0">
                <a:solidFill>
                  <a:srgbClr val="C00000"/>
                </a:solidFill>
                <a:effectLst/>
                <a:latin typeface="Arial Rounded MT Bold" panose="020F0704030504030204" pitchFamily="34" charset="0"/>
                <a:cs typeface="heebo" panose="020B0604020202020204" pitchFamily="2" charset="-79"/>
              </a:rPr>
              <a:t>Tokenized Tweets</a:t>
            </a:r>
            <a:endParaRPr lang="en-US">
              <a:solidFill>
                <a:srgbClr val="C00000"/>
              </a:solidFill>
              <a:latin typeface="Arial Rounded MT Bold" panose="020F0704030504030204" pitchFamily="34" charset="0"/>
            </a:endParaRPr>
          </a:p>
        </p:txBody>
      </p:sp>
      <p:cxnSp>
        <p:nvCxnSpPr>
          <p:cNvPr id="43" name="Straight Arrow Connector 42">
            <a:extLst>
              <a:ext uri="{FF2B5EF4-FFF2-40B4-BE49-F238E27FC236}">
                <a16:creationId xmlns:a16="http://schemas.microsoft.com/office/drawing/2014/main" id="{42B82742-2D47-4529-9423-8F254927D61B}"/>
              </a:ext>
            </a:extLst>
          </p:cNvPr>
          <p:cNvCxnSpPr>
            <a:cxnSpLocks/>
            <a:stCxn id="23" idx="0"/>
            <a:endCxn id="41" idx="2"/>
          </p:cNvCxnSpPr>
          <p:nvPr/>
        </p:nvCxnSpPr>
        <p:spPr>
          <a:xfrm flipH="1" flipV="1">
            <a:off x="5918200" y="1967449"/>
            <a:ext cx="24605" cy="873364"/>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9C4FB9F0-0D44-419E-B97D-AFAF0A35BD60}"/>
              </a:ext>
            </a:extLst>
          </p:cNvPr>
          <p:cNvSpPr txBox="1"/>
          <p:nvPr/>
        </p:nvSpPr>
        <p:spPr>
          <a:xfrm>
            <a:off x="5971907" y="2052989"/>
            <a:ext cx="1505480" cy="646331"/>
          </a:xfrm>
          <a:prstGeom prst="rect">
            <a:avLst/>
          </a:prstGeom>
          <a:noFill/>
        </p:spPr>
        <p:txBody>
          <a:bodyPr wrap="square">
            <a:spAutoFit/>
          </a:bodyPr>
          <a:lstStyle/>
          <a:p>
            <a:pPr algn="just"/>
            <a:r>
              <a:rPr lang="en-US" b="0" i="0">
                <a:solidFill>
                  <a:srgbClr val="FFC000"/>
                </a:solidFill>
                <a:effectLst/>
                <a:latin typeface="Arial Rounded MT Bold" panose="020F0704030504030204" pitchFamily="34" charset="0"/>
                <a:cs typeface="heebo" panose="020B0604020202020204" pitchFamily="2" charset="-79"/>
              </a:rPr>
              <a:t>Segregated Into</a:t>
            </a:r>
            <a:endParaRPr lang="en-US">
              <a:solidFill>
                <a:srgbClr val="FFC000"/>
              </a:solidFill>
              <a:latin typeface="Arial Rounded MT Bold" panose="020F0704030504030204" pitchFamily="34" charset="0"/>
            </a:endParaRPr>
          </a:p>
        </p:txBody>
      </p:sp>
      <p:sp>
        <p:nvSpPr>
          <p:cNvPr id="48" name="TextBox 47">
            <a:extLst>
              <a:ext uri="{FF2B5EF4-FFF2-40B4-BE49-F238E27FC236}">
                <a16:creationId xmlns:a16="http://schemas.microsoft.com/office/drawing/2014/main" id="{C6C35BA4-047D-4A57-A7CD-1F9AF2B6087A}"/>
              </a:ext>
            </a:extLst>
          </p:cNvPr>
          <p:cNvSpPr txBox="1"/>
          <p:nvPr/>
        </p:nvSpPr>
        <p:spPr>
          <a:xfrm>
            <a:off x="696381" y="2977509"/>
            <a:ext cx="2398708" cy="369332"/>
          </a:xfrm>
          <a:prstGeom prst="rect">
            <a:avLst/>
          </a:prstGeom>
          <a:noFill/>
        </p:spPr>
        <p:txBody>
          <a:bodyPr wrap="square">
            <a:spAutoFit/>
          </a:bodyPr>
          <a:lstStyle/>
          <a:p>
            <a:pPr algn="just"/>
            <a:r>
              <a:rPr lang="en-US" b="0" i="0">
                <a:solidFill>
                  <a:srgbClr val="C00000"/>
                </a:solidFill>
                <a:effectLst/>
                <a:latin typeface="Arial Rounded MT Bold" panose="020F0704030504030204" pitchFamily="34" charset="0"/>
                <a:cs typeface="heebo" panose="020B0604020202020204" pitchFamily="2" charset="-79"/>
              </a:rPr>
              <a:t>General Semantics</a:t>
            </a:r>
            <a:endParaRPr lang="en-US">
              <a:solidFill>
                <a:srgbClr val="C00000"/>
              </a:solidFill>
              <a:latin typeface="Arial Rounded MT Bold" panose="020F0704030504030204" pitchFamily="34" charset="0"/>
            </a:endParaRPr>
          </a:p>
        </p:txBody>
      </p:sp>
      <p:sp>
        <p:nvSpPr>
          <p:cNvPr id="49" name="Right Bracket 48">
            <a:extLst>
              <a:ext uri="{FF2B5EF4-FFF2-40B4-BE49-F238E27FC236}">
                <a16:creationId xmlns:a16="http://schemas.microsoft.com/office/drawing/2014/main" id="{534FFB98-DFF3-42CB-859F-6523E6C95374}"/>
              </a:ext>
            </a:extLst>
          </p:cNvPr>
          <p:cNvSpPr/>
          <p:nvPr/>
        </p:nvSpPr>
        <p:spPr>
          <a:xfrm rot="5400000">
            <a:off x="1835860" y="141363"/>
            <a:ext cx="108309" cy="3213435"/>
          </a:xfrm>
          <a:prstGeom prst="rightBracket">
            <a:avLst/>
          </a:prstGeom>
          <a:ln w="19050">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51" name="Straight Arrow Connector 50">
            <a:extLst>
              <a:ext uri="{FF2B5EF4-FFF2-40B4-BE49-F238E27FC236}">
                <a16:creationId xmlns:a16="http://schemas.microsoft.com/office/drawing/2014/main" id="{430F0A5D-3CAD-4BD9-92D5-F0B90E686E41}"/>
              </a:ext>
            </a:extLst>
          </p:cNvPr>
          <p:cNvCxnSpPr>
            <a:stCxn id="49" idx="2"/>
            <a:endCxn id="48" idx="0"/>
          </p:cNvCxnSpPr>
          <p:nvPr/>
        </p:nvCxnSpPr>
        <p:spPr>
          <a:xfrm>
            <a:off x="1890014" y="1802235"/>
            <a:ext cx="5721" cy="1175274"/>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E758984A-4754-47D8-99AD-64C35044E995}"/>
              </a:ext>
            </a:extLst>
          </p:cNvPr>
          <p:cNvSpPr txBox="1"/>
          <p:nvPr/>
        </p:nvSpPr>
        <p:spPr>
          <a:xfrm>
            <a:off x="287969" y="2006955"/>
            <a:ext cx="1638199" cy="646331"/>
          </a:xfrm>
          <a:prstGeom prst="rect">
            <a:avLst/>
          </a:prstGeom>
          <a:noFill/>
        </p:spPr>
        <p:txBody>
          <a:bodyPr wrap="square">
            <a:spAutoFit/>
          </a:bodyPr>
          <a:lstStyle/>
          <a:p>
            <a:pPr algn="r"/>
            <a:r>
              <a:rPr lang="en-US" b="0" i="0">
                <a:solidFill>
                  <a:srgbClr val="FFC000"/>
                </a:solidFill>
                <a:effectLst/>
                <a:latin typeface="Arial Rounded MT Bold" panose="020F0704030504030204" pitchFamily="34" charset="0"/>
                <a:cs typeface="heebo" panose="020B0604020202020204" pitchFamily="2" charset="-79"/>
              </a:rPr>
              <a:t>Converted to String</a:t>
            </a:r>
            <a:endParaRPr lang="en-US">
              <a:solidFill>
                <a:srgbClr val="FFC000"/>
              </a:solidFill>
              <a:latin typeface="Arial Rounded MT Bold" panose="020F0704030504030204" pitchFamily="34" charset="0"/>
            </a:endParaRPr>
          </a:p>
        </p:txBody>
      </p:sp>
      <p:sp>
        <p:nvSpPr>
          <p:cNvPr id="54" name="TextBox 53">
            <a:extLst>
              <a:ext uri="{FF2B5EF4-FFF2-40B4-BE49-F238E27FC236}">
                <a16:creationId xmlns:a16="http://schemas.microsoft.com/office/drawing/2014/main" id="{725E4697-B710-4D15-AABF-C2085DF3CE44}"/>
              </a:ext>
            </a:extLst>
          </p:cNvPr>
          <p:cNvSpPr txBox="1"/>
          <p:nvPr/>
        </p:nvSpPr>
        <p:spPr>
          <a:xfrm>
            <a:off x="1890014" y="2015143"/>
            <a:ext cx="1292176" cy="646331"/>
          </a:xfrm>
          <a:prstGeom prst="rect">
            <a:avLst/>
          </a:prstGeom>
          <a:noFill/>
        </p:spPr>
        <p:txBody>
          <a:bodyPr wrap="square">
            <a:spAutoFit/>
          </a:bodyPr>
          <a:lstStyle/>
          <a:p>
            <a:r>
              <a:rPr lang="en-US" b="0" i="0">
                <a:solidFill>
                  <a:srgbClr val="92D050"/>
                </a:solidFill>
                <a:effectLst/>
                <a:latin typeface="Arial Rounded MT Bold" panose="020F0704030504030204" pitchFamily="34" charset="0"/>
                <a:cs typeface="heebo" panose="020B0604020202020204" pitchFamily="2" charset="-79"/>
              </a:rPr>
              <a:t>To Capture</a:t>
            </a:r>
            <a:endParaRPr lang="en-US">
              <a:solidFill>
                <a:srgbClr val="92D050"/>
              </a:solidFill>
              <a:latin typeface="Arial Rounded MT Bold" panose="020F0704030504030204" pitchFamily="34" charset="0"/>
            </a:endParaRPr>
          </a:p>
        </p:txBody>
      </p:sp>
      <p:sp>
        <p:nvSpPr>
          <p:cNvPr id="56" name="TextBox 55">
            <a:extLst>
              <a:ext uri="{FF2B5EF4-FFF2-40B4-BE49-F238E27FC236}">
                <a16:creationId xmlns:a16="http://schemas.microsoft.com/office/drawing/2014/main" id="{E9891DB2-0183-433F-AA1D-C56AD41756AD}"/>
              </a:ext>
            </a:extLst>
          </p:cNvPr>
          <p:cNvSpPr txBox="1"/>
          <p:nvPr/>
        </p:nvSpPr>
        <p:spPr>
          <a:xfrm>
            <a:off x="0" y="4346118"/>
            <a:ext cx="2635251" cy="369332"/>
          </a:xfrm>
          <a:prstGeom prst="rect">
            <a:avLst/>
          </a:prstGeom>
          <a:noFill/>
        </p:spPr>
        <p:txBody>
          <a:bodyPr wrap="square">
            <a:spAutoFit/>
          </a:bodyPr>
          <a:lstStyle/>
          <a:p>
            <a:pPr algn="just"/>
            <a:r>
              <a:rPr lang="en-US" b="0" i="0">
                <a:solidFill>
                  <a:srgbClr val="C00000"/>
                </a:solidFill>
                <a:effectLst/>
                <a:latin typeface="Arial Rounded MT Bold" panose="020F0704030504030204" pitchFamily="34" charset="0"/>
                <a:cs typeface="heebo" panose="020B0604020202020204" pitchFamily="2" charset="-79"/>
              </a:rPr>
              <a:t>Character N-grams</a:t>
            </a:r>
            <a:endParaRPr lang="en-US">
              <a:solidFill>
                <a:srgbClr val="C00000"/>
              </a:solidFill>
              <a:latin typeface="Arial Rounded MT Bold" panose="020F0704030504030204" pitchFamily="34" charset="0"/>
            </a:endParaRPr>
          </a:p>
        </p:txBody>
      </p:sp>
      <p:sp>
        <p:nvSpPr>
          <p:cNvPr id="57" name="TextBox 56">
            <a:extLst>
              <a:ext uri="{FF2B5EF4-FFF2-40B4-BE49-F238E27FC236}">
                <a16:creationId xmlns:a16="http://schemas.microsoft.com/office/drawing/2014/main" id="{1340DAF3-A57E-4FBB-A3AD-F61B3AD1947F}"/>
              </a:ext>
            </a:extLst>
          </p:cNvPr>
          <p:cNvSpPr txBox="1"/>
          <p:nvPr/>
        </p:nvSpPr>
        <p:spPr>
          <a:xfrm>
            <a:off x="4496362" y="4631545"/>
            <a:ext cx="1859496" cy="923330"/>
          </a:xfrm>
          <a:prstGeom prst="rect">
            <a:avLst/>
          </a:prstGeom>
          <a:noFill/>
        </p:spPr>
        <p:txBody>
          <a:bodyPr wrap="square">
            <a:spAutoFit/>
          </a:bodyPr>
          <a:lstStyle/>
          <a:p>
            <a:pPr algn="just"/>
            <a:r>
              <a:rPr lang="en-US" b="0" i="0">
                <a:solidFill>
                  <a:srgbClr val="C00000"/>
                </a:solidFill>
                <a:effectLst/>
                <a:latin typeface="Arial Rounded MT Bold" panose="020F0704030504030204" pitchFamily="34" charset="0"/>
                <a:cs typeface="heebo" panose="020B0604020202020204" pitchFamily="2" charset="-79"/>
              </a:rPr>
              <a:t>Expensive Text Preprocessing Techniques</a:t>
            </a:r>
            <a:endParaRPr lang="en-US">
              <a:solidFill>
                <a:srgbClr val="C00000"/>
              </a:solidFill>
              <a:latin typeface="Arial Rounded MT Bold" panose="020F0704030504030204" pitchFamily="34" charset="0"/>
            </a:endParaRPr>
          </a:p>
        </p:txBody>
      </p:sp>
      <p:sp>
        <p:nvSpPr>
          <p:cNvPr id="58" name="TextBox 57">
            <a:extLst>
              <a:ext uri="{FF2B5EF4-FFF2-40B4-BE49-F238E27FC236}">
                <a16:creationId xmlns:a16="http://schemas.microsoft.com/office/drawing/2014/main" id="{74649988-5871-4895-8B54-FDFB5FF9F303}"/>
              </a:ext>
            </a:extLst>
          </p:cNvPr>
          <p:cNvSpPr txBox="1"/>
          <p:nvPr/>
        </p:nvSpPr>
        <p:spPr>
          <a:xfrm>
            <a:off x="8553451" y="4325719"/>
            <a:ext cx="2635251" cy="373025"/>
          </a:xfrm>
          <a:prstGeom prst="rect">
            <a:avLst/>
          </a:prstGeom>
          <a:noFill/>
        </p:spPr>
        <p:txBody>
          <a:bodyPr wrap="square">
            <a:spAutoFit/>
          </a:bodyPr>
          <a:lstStyle/>
          <a:p>
            <a:pPr algn="just"/>
            <a:r>
              <a:rPr lang="en-US" b="0" i="0">
                <a:solidFill>
                  <a:srgbClr val="C00000"/>
                </a:solidFill>
                <a:effectLst/>
                <a:latin typeface="Arial Rounded MT Bold" panose="020F0704030504030204" pitchFamily="34" charset="0"/>
                <a:cs typeface="heebo" panose="020B0604020202020204" pitchFamily="2" charset="-79"/>
              </a:rPr>
              <a:t>Tokenization</a:t>
            </a:r>
            <a:endParaRPr lang="en-US">
              <a:solidFill>
                <a:srgbClr val="C00000"/>
              </a:solidFill>
              <a:latin typeface="Arial Rounded MT Bold" panose="020F0704030504030204" pitchFamily="34" charset="0"/>
            </a:endParaRPr>
          </a:p>
        </p:txBody>
      </p:sp>
      <p:sp>
        <p:nvSpPr>
          <p:cNvPr id="59" name="TextBox 58">
            <a:extLst>
              <a:ext uri="{FF2B5EF4-FFF2-40B4-BE49-F238E27FC236}">
                <a16:creationId xmlns:a16="http://schemas.microsoft.com/office/drawing/2014/main" id="{49545B74-E9D8-4D18-96A9-E8138B15F972}"/>
              </a:ext>
            </a:extLst>
          </p:cNvPr>
          <p:cNvSpPr txBox="1"/>
          <p:nvPr/>
        </p:nvSpPr>
        <p:spPr>
          <a:xfrm>
            <a:off x="8553451" y="4904246"/>
            <a:ext cx="2635251" cy="373025"/>
          </a:xfrm>
          <a:prstGeom prst="rect">
            <a:avLst/>
          </a:prstGeom>
          <a:noFill/>
        </p:spPr>
        <p:txBody>
          <a:bodyPr wrap="square">
            <a:spAutoFit/>
          </a:bodyPr>
          <a:lstStyle/>
          <a:p>
            <a:pPr algn="just"/>
            <a:r>
              <a:rPr lang="en-US" b="0" i="0">
                <a:solidFill>
                  <a:srgbClr val="C00000"/>
                </a:solidFill>
                <a:effectLst/>
                <a:latin typeface="Arial Rounded MT Bold" panose="020F0704030504030204" pitchFamily="34" charset="0"/>
                <a:cs typeface="heebo" panose="020B0604020202020204" pitchFamily="2" charset="-79"/>
              </a:rPr>
              <a:t>Stemming</a:t>
            </a:r>
            <a:endParaRPr lang="en-US">
              <a:solidFill>
                <a:srgbClr val="C00000"/>
              </a:solidFill>
              <a:latin typeface="Arial Rounded MT Bold" panose="020F0704030504030204" pitchFamily="34" charset="0"/>
            </a:endParaRPr>
          </a:p>
        </p:txBody>
      </p:sp>
      <p:sp>
        <p:nvSpPr>
          <p:cNvPr id="60" name="TextBox 59">
            <a:extLst>
              <a:ext uri="{FF2B5EF4-FFF2-40B4-BE49-F238E27FC236}">
                <a16:creationId xmlns:a16="http://schemas.microsoft.com/office/drawing/2014/main" id="{C161200C-B8AA-448B-AB0C-8AFCAC5ABD11}"/>
              </a:ext>
            </a:extLst>
          </p:cNvPr>
          <p:cNvSpPr txBox="1"/>
          <p:nvPr/>
        </p:nvSpPr>
        <p:spPr>
          <a:xfrm>
            <a:off x="8553451" y="5481757"/>
            <a:ext cx="2910154" cy="373025"/>
          </a:xfrm>
          <a:prstGeom prst="rect">
            <a:avLst/>
          </a:prstGeom>
          <a:noFill/>
        </p:spPr>
        <p:txBody>
          <a:bodyPr wrap="square">
            <a:spAutoFit/>
          </a:bodyPr>
          <a:lstStyle/>
          <a:p>
            <a:pPr algn="just"/>
            <a:r>
              <a:rPr lang="en-US" b="0" i="0">
                <a:solidFill>
                  <a:srgbClr val="C00000"/>
                </a:solidFill>
                <a:effectLst/>
                <a:latin typeface="Arial Rounded MT Bold" panose="020F0704030504030204" pitchFamily="34" charset="0"/>
                <a:cs typeface="heebo" panose="020B0604020202020204" pitchFamily="2" charset="-79"/>
              </a:rPr>
              <a:t>Removal of Stop Words</a:t>
            </a:r>
            <a:endParaRPr lang="en-US">
              <a:solidFill>
                <a:srgbClr val="C00000"/>
              </a:solidFill>
              <a:latin typeface="Arial Rounded MT Bold" panose="020F0704030504030204" pitchFamily="34" charset="0"/>
            </a:endParaRPr>
          </a:p>
        </p:txBody>
      </p:sp>
      <p:cxnSp>
        <p:nvCxnSpPr>
          <p:cNvPr id="73" name="Connector: Elbow 72">
            <a:extLst>
              <a:ext uri="{FF2B5EF4-FFF2-40B4-BE49-F238E27FC236}">
                <a16:creationId xmlns:a16="http://schemas.microsoft.com/office/drawing/2014/main" id="{7E038A4E-5CD6-45DB-B257-1370973A3CBB}"/>
              </a:ext>
            </a:extLst>
          </p:cNvPr>
          <p:cNvCxnSpPr>
            <a:cxnSpLocks/>
            <a:stCxn id="56" idx="2"/>
            <a:endCxn id="57" idx="1"/>
          </p:cNvCxnSpPr>
          <p:nvPr/>
        </p:nvCxnSpPr>
        <p:spPr>
          <a:xfrm rot="16200000" flipH="1">
            <a:off x="2718114" y="3314962"/>
            <a:ext cx="377760" cy="3178736"/>
          </a:xfrm>
          <a:prstGeom prst="bentConnector2">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76" name="TextBox 75">
            <a:extLst>
              <a:ext uri="{FF2B5EF4-FFF2-40B4-BE49-F238E27FC236}">
                <a16:creationId xmlns:a16="http://schemas.microsoft.com/office/drawing/2014/main" id="{6C499BB3-02A4-4751-86AD-A8C569D3FB44}"/>
              </a:ext>
            </a:extLst>
          </p:cNvPr>
          <p:cNvSpPr txBox="1"/>
          <p:nvPr/>
        </p:nvSpPr>
        <p:spPr>
          <a:xfrm>
            <a:off x="2466858" y="4770457"/>
            <a:ext cx="1638199" cy="646331"/>
          </a:xfrm>
          <a:prstGeom prst="rect">
            <a:avLst/>
          </a:prstGeom>
          <a:noFill/>
        </p:spPr>
        <p:txBody>
          <a:bodyPr wrap="square">
            <a:spAutoFit/>
          </a:bodyPr>
          <a:lstStyle/>
          <a:p>
            <a:r>
              <a:rPr lang="en-US" b="0" i="0">
                <a:solidFill>
                  <a:srgbClr val="FFC000"/>
                </a:solidFill>
                <a:effectLst/>
                <a:latin typeface="Arial Rounded MT Bold" panose="020F0704030504030204" pitchFamily="34" charset="0"/>
                <a:cs typeface="heebo" panose="020B0604020202020204" pitchFamily="2" charset="-79"/>
              </a:rPr>
              <a:t>Does not Require</a:t>
            </a:r>
            <a:endParaRPr lang="en-US">
              <a:solidFill>
                <a:srgbClr val="FFC000"/>
              </a:solidFill>
              <a:latin typeface="Arial Rounded MT Bold" panose="020F0704030504030204" pitchFamily="34" charset="0"/>
            </a:endParaRPr>
          </a:p>
        </p:txBody>
      </p:sp>
      <p:cxnSp>
        <p:nvCxnSpPr>
          <p:cNvPr id="90" name="Straight Arrow Connector 89">
            <a:extLst>
              <a:ext uri="{FF2B5EF4-FFF2-40B4-BE49-F238E27FC236}">
                <a16:creationId xmlns:a16="http://schemas.microsoft.com/office/drawing/2014/main" id="{23C84F2E-B842-469E-9C2F-9BDC4F227672}"/>
              </a:ext>
            </a:extLst>
          </p:cNvPr>
          <p:cNvCxnSpPr>
            <a:cxnSpLocks/>
            <a:stCxn id="57" idx="3"/>
            <a:endCxn id="58" idx="1"/>
          </p:cNvCxnSpPr>
          <p:nvPr/>
        </p:nvCxnSpPr>
        <p:spPr>
          <a:xfrm flipV="1">
            <a:off x="6355858" y="4512232"/>
            <a:ext cx="2197593" cy="580978"/>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AFCEBE31-3C69-4048-A44F-0F0E19540188}"/>
              </a:ext>
            </a:extLst>
          </p:cNvPr>
          <p:cNvCxnSpPr>
            <a:cxnSpLocks/>
            <a:stCxn id="57" idx="3"/>
            <a:endCxn id="59" idx="1"/>
          </p:cNvCxnSpPr>
          <p:nvPr/>
        </p:nvCxnSpPr>
        <p:spPr>
          <a:xfrm flipV="1">
            <a:off x="6355858" y="5090759"/>
            <a:ext cx="2197593" cy="2451"/>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97" name="Straight Arrow Connector 96">
            <a:extLst>
              <a:ext uri="{FF2B5EF4-FFF2-40B4-BE49-F238E27FC236}">
                <a16:creationId xmlns:a16="http://schemas.microsoft.com/office/drawing/2014/main" id="{75563334-5989-4B11-A008-5FF2562FE185}"/>
              </a:ext>
            </a:extLst>
          </p:cNvPr>
          <p:cNvCxnSpPr>
            <a:cxnSpLocks/>
            <a:stCxn id="57" idx="3"/>
            <a:endCxn id="60" idx="1"/>
          </p:cNvCxnSpPr>
          <p:nvPr/>
        </p:nvCxnSpPr>
        <p:spPr>
          <a:xfrm>
            <a:off x="6355858" y="5093210"/>
            <a:ext cx="2197593" cy="575060"/>
          </a:xfrm>
          <a:prstGeom prst="straightConnector1">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pic>
        <p:nvPicPr>
          <p:cNvPr id="35" name="Screen Recording 2021-09-20 at 2.19.17 AM (online-audio-converter.com)">
            <a:hlinkClick r:id="" action="ppaction://media"/>
            <a:extLst>
              <a:ext uri="{FF2B5EF4-FFF2-40B4-BE49-F238E27FC236}">
                <a16:creationId xmlns:a16="http://schemas.microsoft.com/office/drawing/2014/main" id="{375F33FF-4E80-4E4F-A02F-A0F2AE84EA2D}"/>
              </a:ext>
            </a:extLst>
          </p:cNvPr>
          <p:cNvPicPr>
            <a:picLocks noChangeAspect="1"/>
          </p:cNvPicPr>
          <p:nvPr>
            <a:audioFile r:link="rId1"/>
            <p:extLst>
              <p:ext uri="{DAA4B4D4-6D71-4841-9C94-3DE7FCFB9230}">
                <p14:media xmlns:p14="http://schemas.microsoft.com/office/powerpoint/2010/main" r:embed="rId2">
                  <p14:trim st="89500" end="864.375"/>
                </p14:media>
              </p:ext>
            </p:extLst>
          </p:nvPr>
        </p:nvPicPr>
        <p:blipFill>
          <a:blip r:embed="rId6"/>
          <a:stretch>
            <a:fillRect/>
          </a:stretch>
        </p:blipFill>
        <p:spPr>
          <a:xfrm>
            <a:off x="3247154" y="505325"/>
            <a:ext cx="609600" cy="609600"/>
          </a:xfrm>
          <a:prstGeom prst="rect">
            <a:avLst/>
          </a:prstGeom>
        </p:spPr>
      </p:pic>
      <p:pic>
        <p:nvPicPr>
          <p:cNvPr id="3" name="End - Sea v1">
            <a:hlinkClick r:id="" action="ppaction://media"/>
            <a:extLst>
              <a:ext uri="{FF2B5EF4-FFF2-40B4-BE49-F238E27FC236}">
                <a16:creationId xmlns:a16="http://schemas.microsoft.com/office/drawing/2014/main" id="{F086E617-BE1E-4EB0-BCF2-062F77A3E441}"/>
              </a:ext>
            </a:extLst>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4336632" y="505325"/>
            <a:ext cx="609600" cy="609600"/>
          </a:xfrm>
          <a:prstGeom prst="rect">
            <a:avLst/>
          </a:prstGeom>
        </p:spPr>
      </p:pic>
    </p:spTree>
    <p:extLst>
      <p:ext uri="{BB962C8B-B14F-4D97-AF65-F5344CB8AC3E}">
        <p14:creationId xmlns:p14="http://schemas.microsoft.com/office/powerpoint/2010/main" val="8609903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300" fill="hold"/>
                                        <p:tgtEl>
                                          <p:spTgt spid="35"/>
                                        </p:tgtEl>
                                      </p:cBhvr>
                                    </p:cmd>
                                  </p:childTnLst>
                                </p:cTn>
                              </p:par>
                              <p:par>
                                <p:cTn id="7" presetID="47"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animEffect transition="in" filter="fade">
                                      <p:cBhvr>
                                        <p:cTn id="9" dur="1000"/>
                                        <p:tgtEl>
                                          <p:spTgt spid="15"/>
                                        </p:tgtEl>
                                      </p:cBhvr>
                                    </p:animEffect>
                                    <p:anim calcmode="lin" valueType="num">
                                      <p:cBhvr>
                                        <p:cTn id="10" dur="1000" fill="hold"/>
                                        <p:tgtEl>
                                          <p:spTgt spid="15"/>
                                        </p:tgtEl>
                                        <p:attrNameLst>
                                          <p:attrName>ppt_x</p:attrName>
                                        </p:attrNameLst>
                                      </p:cBhvr>
                                      <p:tavLst>
                                        <p:tav tm="0">
                                          <p:val>
                                            <p:strVal val="#ppt_x"/>
                                          </p:val>
                                        </p:tav>
                                        <p:tav tm="100000">
                                          <p:val>
                                            <p:strVal val="#ppt_x"/>
                                          </p:val>
                                        </p:tav>
                                      </p:tavLst>
                                    </p:anim>
                                    <p:anim calcmode="lin" valueType="num">
                                      <p:cBhvr>
                                        <p:cTn id="11" dur="1000" fill="hold"/>
                                        <p:tgtEl>
                                          <p:spTgt spid="15"/>
                                        </p:tgtEl>
                                        <p:attrNameLst>
                                          <p:attrName>ppt_y</p:attrName>
                                        </p:attrNameLst>
                                      </p:cBhvr>
                                      <p:tavLst>
                                        <p:tav tm="0">
                                          <p:val>
                                            <p:strVal val="#ppt_y-.1"/>
                                          </p:val>
                                        </p:tav>
                                        <p:tav tm="100000">
                                          <p:val>
                                            <p:strVal val="#ppt_y"/>
                                          </p:val>
                                        </p:tav>
                                      </p:tavLst>
                                    </p:anim>
                                  </p:childTnLst>
                                </p:cTn>
                              </p:par>
                              <p:par>
                                <p:cTn id="12" presetID="10" presetClass="entr" presetSubtype="0" fill="hold" grpId="0" nodeType="withEffect">
                                  <p:stCondLst>
                                    <p:cond delay="3300"/>
                                  </p:stCondLst>
                                  <p:childTnLst>
                                    <p:set>
                                      <p:cBhvr>
                                        <p:cTn id="13" dur="1" fill="hold">
                                          <p:stCondLst>
                                            <p:cond delay="0"/>
                                          </p:stCondLst>
                                        </p:cTn>
                                        <p:tgtEl>
                                          <p:spTgt spid="16"/>
                                        </p:tgtEl>
                                        <p:attrNameLst>
                                          <p:attrName>style.visibility</p:attrName>
                                        </p:attrNameLst>
                                      </p:cBhvr>
                                      <p:to>
                                        <p:strVal val="visible"/>
                                      </p:to>
                                    </p:set>
                                    <p:animEffect transition="in" filter="fade">
                                      <p:cBhvr>
                                        <p:cTn id="14" dur="500"/>
                                        <p:tgtEl>
                                          <p:spTgt spid="16"/>
                                        </p:tgtEl>
                                      </p:cBhvr>
                                    </p:animEffect>
                                  </p:childTnLst>
                                </p:cTn>
                              </p:par>
                              <p:par>
                                <p:cTn id="15" presetID="22" presetClass="entr" presetSubtype="8" fill="hold" grpId="0" nodeType="withEffect">
                                  <p:stCondLst>
                                    <p:cond delay="3300"/>
                                  </p:stCondLst>
                                  <p:childTnLst>
                                    <p:set>
                                      <p:cBhvr>
                                        <p:cTn id="16" dur="1" fill="hold">
                                          <p:stCondLst>
                                            <p:cond delay="0"/>
                                          </p:stCondLst>
                                        </p:cTn>
                                        <p:tgtEl>
                                          <p:spTgt spid="49"/>
                                        </p:tgtEl>
                                        <p:attrNameLst>
                                          <p:attrName>style.visibility</p:attrName>
                                        </p:attrNameLst>
                                      </p:cBhvr>
                                      <p:to>
                                        <p:strVal val="visible"/>
                                      </p:to>
                                    </p:set>
                                    <p:animEffect transition="in" filter="wipe(left)">
                                      <p:cBhvr>
                                        <p:cTn id="17" dur="2400"/>
                                        <p:tgtEl>
                                          <p:spTgt spid="49"/>
                                        </p:tgtEl>
                                      </p:cBhvr>
                                    </p:animEffect>
                                  </p:childTnLst>
                                </p:cTn>
                              </p:par>
                              <p:par>
                                <p:cTn id="18" presetID="10" presetClass="entr" presetSubtype="0" fill="hold" grpId="0" nodeType="withEffect">
                                  <p:stCondLst>
                                    <p:cond delay="450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par>
                                <p:cTn id="21" presetID="10" presetClass="entr" presetSubtype="0" fill="hold" grpId="0" nodeType="withEffect">
                                  <p:stCondLst>
                                    <p:cond delay="515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550"/>
                                        <p:tgtEl>
                                          <p:spTgt spid="21"/>
                                        </p:tgtEl>
                                      </p:cBhvr>
                                    </p:animEffect>
                                  </p:childTnLst>
                                </p:cTn>
                              </p:par>
                              <p:par>
                                <p:cTn id="24" presetID="22" presetClass="entr" presetSubtype="1" fill="hold" nodeType="withEffect">
                                  <p:stCondLst>
                                    <p:cond delay="5700"/>
                                  </p:stCondLst>
                                  <p:childTnLst>
                                    <p:set>
                                      <p:cBhvr>
                                        <p:cTn id="25" dur="1" fill="hold">
                                          <p:stCondLst>
                                            <p:cond delay="0"/>
                                          </p:stCondLst>
                                        </p:cTn>
                                        <p:tgtEl>
                                          <p:spTgt spid="51"/>
                                        </p:tgtEl>
                                        <p:attrNameLst>
                                          <p:attrName>style.visibility</p:attrName>
                                        </p:attrNameLst>
                                      </p:cBhvr>
                                      <p:to>
                                        <p:strVal val="visible"/>
                                      </p:to>
                                    </p:set>
                                    <p:animEffect transition="in" filter="wipe(up)">
                                      <p:cBhvr>
                                        <p:cTn id="26" dur="500"/>
                                        <p:tgtEl>
                                          <p:spTgt spid="51"/>
                                        </p:tgtEl>
                                      </p:cBhvr>
                                    </p:animEffect>
                                  </p:childTnLst>
                                </p:cTn>
                              </p:par>
                              <p:par>
                                <p:cTn id="27" presetID="10" presetClass="entr" presetSubtype="0" fill="hold" grpId="0" nodeType="withEffect">
                                  <p:stCondLst>
                                    <p:cond delay="7000"/>
                                  </p:stCondLst>
                                  <p:childTnLst>
                                    <p:set>
                                      <p:cBhvr>
                                        <p:cTn id="28" dur="1" fill="hold">
                                          <p:stCondLst>
                                            <p:cond delay="0"/>
                                          </p:stCondLst>
                                        </p:cTn>
                                        <p:tgtEl>
                                          <p:spTgt spid="53"/>
                                        </p:tgtEl>
                                        <p:attrNameLst>
                                          <p:attrName>style.visibility</p:attrName>
                                        </p:attrNameLst>
                                      </p:cBhvr>
                                      <p:to>
                                        <p:strVal val="visible"/>
                                      </p:to>
                                    </p:set>
                                    <p:animEffect transition="in" filter="fade">
                                      <p:cBhvr>
                                        <p:cTn id="29" dur="800"/>
                                        <p:tgtEl>
                                          <p:spTgt spid="53"/>
                                        </p:tgtEl>
                                      </p:cBhvr>
                                    </p:animEffect>
                                  </p:childTnLst>
                                </p:cTn>
                              </p:par>
                              <p:par>
                                <p:cTn id="30" presetID="42" presetClass="path" presetSubtype="0" accel="50000" decel="50000" fill="hold" grpId="1" nodeType="withEffect">
                                  <p:stCondLst>
                                    <p:cond delay="7000"/>
                                  </p:stCondLst>
                                  <p:childTnLst>
                                    <p:animMotion origin="layout" path="M 0.05572 -3.33333E-6 L 4.79167E-6 -3.33333E-6 " pathEditMode="relative" rAng="0" ptsTypes="AA">
                                      <p:cBhvr>
                                        <p:cTn id="31" dur="700" fill="hold"/>
                                        <p:tgtEl>
                                          <p:spTgt spid="53"/>
                                        </p:tgtEl>
                                        <p:attrNameLst>
                                          <p:attrName>ppt_x</p:attrName>
                                          <p:attrName>ppt_y</p:attrName>
                                        </p:attrNameLst>
                                      </p:cBhvr>
                                      <p:rCtr x="-2786" y="0"/>
                                    </p:animMotion>
                                  </p:childTnLst>
                                </p:cTn>
                              </p:par>
                              <p:par>
                                <p:cTn id="32" presetID="10" presetClass="entr" presetSubtype="0" fill="hold" grpId="0" nodeType="withEffect">
                                  <p:stCondLst>
                                    <p:cond delay="7300"/>
                                  </p:stCondLst>
                                  <p:childTnLst>
                                    <p:set>
                                      <p:cBhvr>
                                        <p:cTn id="33" dur="1" fill="hold">
                                          <p:stCondLst>
                                            <p:cond delay="0"/>
                                          </p:stCondLst>
                                        </p:cTn>
                                        <p:tgtEl>
                                          <p:spTgt spid="54"/>
                                        </p:tgtEl>
                                        <p:attrNameLst>
                                          <p:attrName>style.visibility</p:attrName>
                                        </p:attrNameLst>
                                      </p:cBhvr>
                                      <p:to>
                                        <p:strVal val="visible"/>
                                      </p:to>
                                    </p:set>
                                    <p:animEffect transition="in" filter="fade">
                                      <p:cBhvr>
                                        <p:cTn id="34" dur="800"/>
                                        <p:tgtEl>
                                          <p:spTgt spid="54"/>
                                        </p:tgtEl>
                                      </p:cBhvr>
                                    </p:animEffect>
                                  </p:childTnLst>
                                </p:cTn>
                              </p:par>
                              <p:par>
                                <p:cTn id="35" presetID="42" presetClass="path" presetSubtype="0" accel="50000" decel="50000" fill="hold" grpId="1" nodeType="withEffect">
                                  <p:stCondLst>
                                    <p:cond delay="7300"/>
                                  </p:stCondLst>
                                  <p:childTnLst>
                                    <p:animMotion origin="layout" path="M -0.05195 -2.22222E-6 L -2.91667E-6 -2.22222E-6 " pathEditMode="relative" rAng="0" ptsTypes="AA">
                                      <p:cBhvr>
                                        <p:cTn id="36" dur="700" fill="hold"/>
                                        <p:tgtEl>
                                          <p:spTgt spid="54"/>
                                        </p:tgtEl>
                                        <p:attrNameLst>
                                          <p:attrName>ppt_x</p:attrName>
                                          <p:attrName>ppt_y</p:attrName>
                                        </p:attrNameLst>
                                      </p:cBhvr>
                                      <p:rCtr x="2591" y="0"/>
                                    </p:animMotion>
                                  </p:childTnLst>
                                </p:cTn>
                              </p:par>
                              <p:par>
                                <p:cTn id="37" presetID="10" presetClass="entr" presetSubtype="0" fill="hold" grpId="0" nodeType="withEffect">
                                  <p:stCondLst>
                                    <p:cond delay="6800"/>
                                  </p:stCondLst>
                                  <p:childTnLst>
                                    <p:set>
                                      <p:cBhvr>
                                        <p:cTn id="38" dur="1" fill="hold">
                                          <p:stCondLst>
                                            <p:cond delay="0"/>
                                          </p:stCondLst>
                                        </p:cTn>
                                        <p:tgtEl>
                                          <p:spTgt spid="48"/>
                                        </p:tgtEl>
                                        <p:attrNameLst>
                                          <p:attrName>style.visibility</p:attrName>
                                        </p:attrNameLst>
                                      </p:cBhvr>
                                      <p:to>
                                        <p:strVal val="visible"/>
                                      </p:to>
                                    </p:set>
                                    <p:animEffect transition="in" filter="fade">
                                      <p:cBhvr>
                                        <p:cTn id="39" dur="1200"/>
                                        <p:tgtEl>
                                          <p:spTgt spid="48"/>
                                        </p:tgtEl>
                                      </p:cBhvr>
                                    </p:animEffect>
                                  </p:childTnLst>
                                </p:cTn>
                              </p:par>
                              <p:par>
                                <p:cTn id="40" presetID="10" presetClass="entr" presetSubtype="0" fill="hold" grpId="0" nodeType="withEffect">
                                  <p:stCondLst>
                                    <p:cond delay="10700"/>
                                  </p:stCondLst>
                                  <p:childTnLst>
                                    <p:set>
                                      <p:cBhvr>
                                        <p:cTn id="41" dur="1" fill="hold">
                                          <p:stCondLst>
                                            <p:cond delay="0"/>
                                          </p:stCondLst>
                                        </p:cTn>
                                        <p:tgtEl>
                                          <p:spTgt spid="23"/>
                                        </p:tgtEl>
                                        <p:attrNameLst>
                                          <p:attrName>style.visibility</p:attrName>
                                        </p:attrNameLst>
                                      </p:cBhvr>
                                      <p:to>
                                        <p:strVal val="visible"/>
                                      </p:to>
                                    </p:set>
                                    <p:animEffect transition="in" filter="fade">
                                      <p:cBhvr>
                                        <p:cTn id="42" dur="500"/>
                                        <p:tgtEl>
                                          <p:spTgt spid="23"/>
                                        </p:tgtEl>
                                      </p:cBhvr>
                                    </p:animEffect>
                                  </p:childTnLst>
                                </p:cTn>
                              </p:par>
                              <p:par>
                                <p:cTn id="43" presetID="22" presetClass="entr" presetSubtype="4" fill="hold" nodeType="withEffect">
                                  <p:stCondLst>
                                    <p:cond delay="12100"/>
                                  </p:stCondLst>
                                  <p:childTnLst>
                                    <p:set>
                                      <p:cBhvr>
                                        <p:cTn id="44" dur="1" fill="hold">
                                          <p:stCondLst>
                                            <p:cond delay="0"/>
                                          </p:stCondLst>
                                        </p:cTn>
                                        <p:tgtEl>
                                          <p:spTgt spid="43"/>
                                        </p:tgtEl>
                                        <p:attrNameLst>
                                          <p:attrName>style.visibility</p:attrName>
                                        </p:attrNameLst>
                                      </p:cBhvr>
                                      <p:to>
                                        <p:strVal val="visible"/>
                                      </p:to>
                                    </p:set>
                                    <p:animEffect transition="in" filter="wipe(down)">
                                      <p:cBhvr>
                                        <p:cTn id="45" dur="500"/>
                                        <p:tgtEl>
                                          <p:spTgt spid="43"/>
                                        </p:tgtEl>
                                      </p:cBhvr>
                                    </p:animEffect>
                                  </p:childTnLst>
                                </p:cTn>
                              </p:par>
                              <p:par>
                                <p:cTn id="46" presetID="10" presetClass="entr" presetSubtype="0" fill="hold" grpId="0" nodeType="withEffect">
                                  <p:stCondLst>
                                    <p:cond delay="12100"/>
                                  </p:stCondLst>
                                  <p:childTnLst>
                                    <p:set>
                                      <p:cBhvr>
                                        <p:cTn id="47" dur="1" fill="hold">
                                          <p:stCondLst>
                                            <p:cond delay="0"/>
                                          </p:stCondLst>
                                        </p:cTn>
                                        <p:tgtEl>
                                          <p:spTgt spid="47"/>
                                        </p:tgtEl>
                                        <p:attrNameLst>
                                          <p:attrName>style.visibility</p:attrName>
                                        </p:attrNameLst>
                                      </p:cBhvr>
                                      <p:to>
                                        <p:strVal val="visible"/>
                                      </p:to>
                                    </p:set>
                                    <p:animEffect transition="in" filter="fade">
                                      <p:cBhvr>
                                        <p:cTn id="48" dur="800"/>
                                        <p:tgtEl>
                                          <p:spTgt spid="47"/>
                                        </p:tgtEl>
                                      </p:cBhvr>
                                    </p:animEffect>
                                  </p:childTnLst>
                                </p:cTn>
                              </p:par>
                              <p:par>
                                <p:cTn id="49" presetID="42" presetClass="path" presetSubtype="0" accel="50000" decel="50000" fill="hold" grpId="1" nodeType="withEffect">
                                  <p:stCondLst>
                                    <p:cond delay="12100"/>
                                  </p:stCondLst>
                                  <p:childTnLst>
                                    <p:animMotion origin="layout" path="M -0.05468 0.00162 L -1.875E-6 3.33333E-6 " pathEditMode="relative" rAng="0" ptsTypes="AA">
                                      <p:cBhvr>
                                        <p:cTn id="50" dur="600" fill="hold"/>
                                        <p:tgtEl>
                                          <p:spTgt spid="47"/>
                                        </p:tgtEl>
                                        <p:attrNameLst>
                                          <p:attrName>ppt_x</p:attrName>
                                          <p:attrName>ppt_y</p:attrName>
                                        </p:attrNameLst>
                                      </p:cBhvr>
                                      <p:rCtr x="2708" y="0"/>
                                    </p:animMotion>
                                  </p:childTnLst>
                                </p:cTn>
                              </p:par>
                              <p:par>
                                <p:cTn id="51" presetID="10" presetClass="entr" presetSubtype="0" fill="hold" grpId="0" nodeType="withEffect">
                                  <p:stCondLst>
                                    <p:cond delay="14000"/>
                                  </p:stCondLst>
                                  <p:childTnLst>
                                    <p:set>
                                      <p:cBhvr>
                                        <p:cTn id="52" dur="1" fill="hold">
                                          <p:stCondLst>
                                            <p:cond delay="0"/>
                                          </p:stCondLst>
                                        </p:cTn>
                                        <p:tgtEl>
                                          <p:spTgt spid="41"/>
                                        </p:tgtEl>
                                        <p:attrNameLst>
                                          <p:attrName>style.visibility</p:attrName>
                                        </p:attrNameLst>
                                      </p:cBhvr>
                                      <p:to>
                                        <p:strVal val="visible"/>
                                      </p:to>
                                    </p:set>
                                    <p:animEffect transition="in" filter="fade">
                                      <p:cBhvr>
                                        <p:cTn id="53" dur="500"/>
                                        <p:tgtEl>
                                          <p:spTgt spid="41"/>
                                        </p:tgtEl>
                                      </p:cBhvr>
                                    </p:animEffect>
                                  </p:childTnLst>
                                </p:cTn>
                              </p:par>
                              <p:par>
                                <p:cTn id="54" presetID="10" presetClass="entr" presetSubtype="0" fill="hold" grpId="0" nodeType="withEffect">
                                  <p:stCondLst>
                                    <p:cond delay="16800"/>
                                  </p:stCondLst>
                                  <p:childTnLst>
                                    <p:set>
                                      <p:cBhvr>
                                        <p:cTn id="55" dur="1" fill="hold">
                                          <p:stCondLst>
                                            <p:cond delay="0"/>
                                          </p:stCondLst>
                                        </p:cTn>
                                        <p:tgtEl>
                                          <p:spTgt spid="6"/>
                                        </p:tgtEl>
                                        <p:attrNameLst>
                                          <p:attrName>style.visibility</p:attrName>
                                        </p:attrNameLst>
                                      </p:cBhvr>
                                      <p:to>
                                        <p:strVal val="visible"/>
                                      </p:to>
                                    </p:set>
                                    <p:animEffect transition="in" filter="fade">
                                      <p:cBhvr>
                                        <p:cTn id="56" dur="500"/>
                                        <p:tgtEl>
                                          <p:spTgt spid="6"/>
                                        </p:tgtEl>
                                      </p:cBhvr>
                                    </p:animEffect>
                                  </p:childTnLst>
                                </p:cTn>
                              </p:par>
                              <p:par>
                                <p:cTn id="57" presetID="10" presetClass="entr" presetSubtype="0" fill="hold" grpId="0" nodeType="withEffect">
                                  <p:stCondLst>
                                    <p:cond delay="20100"/>
                                  </p:stCondLst>
                                  <p:childTnLst>
                                    <p:set>
                                      <p:cBhvr>
                                        <p:cTn id="58" dur="1" fill="hold">
                                          <p:stCondLst>
                                            <p:cond delay="0"/>
                                          </p:stCondLst>
                                        </p:cTn>
                                        <p:tgtEl>
                                          <p:spTgt spid="24"/>
                                        </p:tgtEl>
                                        <p:attrNameLst>
                                          <p:attrName>style.visibility</p:attrName>
                                        </p:attrNameLst>
                                      </p:cBhvr>
                                      <p:to>
                                        <p:strVal val="visible"/>
                                      </p:to>
                                    </p:set>
                                    <p:animEffect transition="in" filter="fade">
                                      <p:cBhvr>
                                        <p:cTn id="59" dur="500"/>
                                        <p:tgtEl>
                                          <p:spTgt spid="24"/>
                                        </p:tgtEl>
                                      </p:cBhvr>
                                    </p:animEffect>
                                  </p:childTnLst>
                                </p:cTn>
                              </p:par>
                              <p:par>
                                <p:cTn id="60" presetID="22" presetClass="entr" presetSubtype="4" fill="hold" nodeType="withEffect">
                                  <p:stCondLst>
                                    <p:cond delay="20100"/>
                                  </p:stCondLst>
                                  <p:childTnLst>
                                    <p:set>
                                      <p:cBhvr>
                                        <p:cTn id="61" dur="1" fill="hold">
                                          <p:stCondLst>
                                            <p:cond delay="0"/>
                                          </p:stCondLst>
                                        </p:cTn>
                                        <p:tgtEl>
                                          <p:spTgt spid="11"/>
                                        </p:tgtEl>
                                        <p:attrNameLst>
                                          <p:attrName>style.visibility</p:attrName>
                                        </p:attrNameLst>
                                      </p:cBhvr>
                                      <p:to>
                                        <p:strVal val="visible"/>
                                      </p:to>
                                    </p:set>
                                    <p:animEffect transition="in" filter="wipe(down)">
                                      <p:cBhvr>
                                        <p:cTn id="62" dur="500"/>
                                        <p:tgtEl>
                                          <p:spTgt spid="11"/>
                                        </p:tgtEl>
                                      </p:cBhvr>
                                    </p:animEffect>
                                  </p:childTnLst>
                                </p:cTn>
                              </p:par>
                              <p:par>
                                <p:cTn id="63" presetID="10" presetClass="entr" presetSubtype="0" fill="hold" grpId="0" nodeType="withEffect">
                                  <p:stCondLst>
                                    <p:cond delay="20500"/>
                                  </p:stCondLst>
                                  <p:childTnLst>
                                    <p:set>
                                      <p:cBhvr>
                                        <p:cTn id="64" dur="1" fill="hold">
                                          <p:stCondLst>
                                            <p:cond delay="0"/>
                                          </p:stCondLst>
                                        </p:cTn>
                                        <p:tgtEl>
                                          <p:spTgt spid="25"/>
                                        </p:tgtEl>
                                        <p:attrNameLst>
                                          <p:attrName>style.visibility</p:attrName>
                                        </p:attrNameLst>
                                      </p:cBhvr>
                                      <p:to>
                                        <p:strVal val="visible"/>
                                      </p:to>
                                    </p:set>
                                    <p:animEffect transition="in" filter="fade">
                                      <p:cBhvr>
                                        <p:cTn id="65" dur="500"/>
                                        <p:tgtEl>
                                          <p:spTgt spid="25"/>
                                        </p:tgtEl>
                                      </p:cBhvr>
                                    </p:animEffect>
                                  </p:childTnLst>
                                </p:cTn>
                              </p:par>
                              <p:par>
                                <p:cTn id="66" presetID="22" presetClass="entr" presetSubtype="4" fill="hold" nodeType="withEffect">
                                  <p:stCondLst>
                                    <p:cond delay="20500"/>
                                  </p:stCondLst>
                                  <p:childTnLst>
                                    <p:set>
                                      <p:cBhvr>
                                        <p:cTn id="67" dur="1" fill="hold">
                                          <p:stCondLst>
                                            <p:cond delay="0"/>
                                          </p:stCondLst>
                                        </p:cTn>
                                        <p:tgtEl>
                                          <p:spTgt spid="27"/>
                                        </p:tgtEl>
                                        <p:attrNameLst>
                                          <p:attrName>style.visibility</p:attrName>
                                        </p:attrNameLst>
                                      </p:cBhvr>
                                      <p:to>
                                        <p:strVal val="visible"/>
                                      </p:to>
                                    </p:set>
                                    <p:animEffect transition="in" filter="wipe(down)">
                                      <p:cBhvr>
                                        <p:cTn id="68" dur="500"/>
                                        <p:tgtEl>
                                          <p:spTgt spid="27"/>
                                        </p:tgtEl>
                                      </p:cBhvr>
                                    </p:animEffect>
                                  </p:childTnLst>
                                </p:cTn>
                              </p:par>
                              <p:par>
                                <p:cTn id="69" presetID="10" presetClass="entr" presetSubtype="0" fill="hold" grpId="0" nodeType="withEffect">
                                  <p:stCondLst>
                                    <p:cond delay="21000"/>
                                  </p:stCondLst>
                                  <p:childTnLst>
                                    <p:set>
                                      <p:cBhvr>
                                        <p:cTn id="70" dur="1" fill="hold">
                                          <p:stCondLst>
                                            <p:cond delay="0"/>
                                          </p:stCondLst>
                                        </p:cTn>
                                        <p:tgtEl>
                                          <p:spTgt spid="26"/>
                                        </p:tgtEl>
                                        <p:attrNameLst>
                                          <p:attrName>style.visibility</p:attrName>
                                        </p:attrNameLst>
                                      </p:cBhvr>
                                      <p:to>
                                        <p:strVal val="visible"/>
                                      </p:to>
                                    </p:set>
                                    <p:animEffect transition="in" filter="fade">
                                      <p:cBhvr>
                                        <p:cTn id="71" dur="500"/>
                                        <p:tgtEl>
                                          <p:spTgt spid="26"/>
                                        </p:tgtEl>
                                      </p:cBhvr>
                                    </p:animEffect>
                                  </p:childTnLst>
                                </p:cTn>
                              </p:par>
                              <p:par>
                                <p:cTn id="72" presetID="22" presetClass="entr" presetSubtype="4" fill="hold" nodeType="withEffect">
                                  <p:stCondLst>
                                    <p:cond delay="21000"/>
                                  </p:stCondLst>
                                  <p:childTnLst>
                                    <p:set>
                                      <p:cBhvr>
                                        <p:cTn id="73" dur="1" fill="hold">
                                          <p:stCondLst>
                                            <p:cond delay="0"/>
                                          </p:stCondLst>
                                        </p:cTn>
                                        <p:tgtEl>
                                          <p:spTgt spid="28"/>
                                        </p:tgtEl>
                                        <p:attrNameLst>
                                          <p:attrName>style.visibility</p:attrName>
                                        </p:attrNameLst>
                                      </p:cBhvr>
                                      <p:to>
                                        <p:strVal val="visible"/>
                                      </p:to>
                                    </p:set>
                                    <p:animEffect transition="in" filter="wipe(down)">
                                      <p:cBhvr>
                                        <p:cTn id="74" dur="500"/>
                                        <p:tgtEl>
                                          <p:spTgt spid="28"/>
                                        </p:tgtEl>
                                      </p:cBhvr>
                                    </p:animEffect>
                                  </p:childTnLst>
                                </p:cTn>
                              </p:par>
                              <p:par>
                                <p:cTn id="75" presetID="47" presetClass="entr" presetSubtype="0" fill="hold" grpId="0" nodeType="withEffect">
                                  <p:stCondLst>
                                    <p:cond delay="21600"/>
                                  </p:stCondLst>
                                  <p:childTnLst>
                                    <p:set>
                                      <p:cBhvr>
                                        <p:cTn id="76" dur="1" fill="hold">
                                          <p:stCondLst>
                                            <p:cond delay="0"/>
                                          </p:stCondLst>
                                        </p:cTn>
                                        <p:tgtEl>
                                          <p:spTgt spid="7"/>
                                        </p:tgtEl>
                                        <p:attrNameLst>
                                          <p:attrName>style.visibility</p:attrName>
                                        </p:attrNameLst>
                                      </p:cBhvr>
                                      <p:to>
                                        <p:strVal val="visible"/>
                                      </p:to>
                                    </p:set>
                                    <p:animEffect transition="in" filter="fade">
                                      <p:cBhvr>
                                        <p:cTn id="77" dur="1000"/>
                                        <p:tgtEl>
                                          <p:spTgt spid="7"/>
                                        </p:tgtEl>
                                      </p:cBhvr>
                                    </p:animEffect>
                                    <p:anim calcmode="lin" valueType="num">
                                      <p:cBhvr>
                                        <p:cTn id="78" dur="1000" fill="hold"/>
                                        <p:tgtEl>
                                          <p:spTgt spid="7"/>
                                        </p:tgtEl>
                                        <p:attrNameLst>
                                          <p:attrName>ppt_x</p:attrName>
                                        </p:attrNameLst>
                                      </p:cBhvr>
                                      <p:tavLst>
                                        <p:tav tm="0">
                                          <p:val>
                                            <p:strVal val="#ppt_x"/>
                                          </p:val>
                                        </p:tav>
                                        <p:tav tm="100000">
                                          <p:val>
                                            <p:strVal val="#ppt_x"/>
                                          </p:val>
                                        </p:tav>
                                      </p:tavLst>
                                    </p:anim>
                                    <p:anim calcmode="lin" valueType="num">
                                      <p:cBhvr>
                                        <p:cTn id="79" dur="1000" fill="hold"/>
                                        <p:tgtEl>
                                          <p:spTgt spid="7"/>
                                        </p:tgtEl>
                                        <p:attrNameLst>
                                          <p:attrName>ppt_y</p:attrName>
                                        </p:attrNameLst>
                                      </p:cBhvr>
                                      <p:tavLst>
                                        <p:tav tm="0">
                                          <p:val>
                                            <p:strVal val="#ppt_y-.1"/>
                                          </p:val>
                                        </p:tav>
                                        <p:tav tm="100000">
                                          <p:val>
                                            <p:strVal val="#ppt_y"/>
                                          </p:val>
                                        </p:tav>
                                      </p:tavLst>
                                    </p:anim>
                                  </p:childTnLst>
                                </p:cTn>
                              </p:par>
                              <p:par>
                                <p:cTn id="80" presetID="10" presetClass="entr" presetSubtype="0" fill="hold" grpId="0" nodeType="withEffect">
                                  <p:stCondLst>
                                    <p:cond delay="24400"/>
                                  </p:stCondLst>
                                  <p:childTnLst>
                                    <p:set>
                                      <p:cBhvr>
                                        <p:cTn id="81" dur="1" fill="hold">
                                          <p:stCondLst>
                                            <p:cond delay="0"/>
                                          </p:stCondLst>
                                        </p:cTn>
                                        <p:tgtEl>
                                          <p:spTgt spid="56"/>
                                        </p:tgtEl>
                                        <p:attrNameLst>
                                          <p:attrName>style.visibility</p:attrName>
                                        </p:attrNameLst>
                                      </p:cBhvr>
                                      <p:to>
                                        <p:strVal val="visible"/>
                                      </p:to>
                                    </p:set>
                                    <p:animEffect transition="in" filter="fade">
                                      <p:cBhvr>
                                        <p:cTn id="82" dur="500"/>
                                        <p:tgtEl>
                                          <p:spTgt spid="56"/>
                                        </p:tgtEl>
                                      </p:cBhvr>
                                    </p:animEffect>
                                  </p:childTnLst>
                                </p:cTn>
                              </p:par>
                              <p:par>
                                <p:cTn id="83" presetID="22" presetClass="entr" presetSubtype="8" fill="hold" nodeType="withEffect">
                                  <p:stCondLst>
                                    <p:cond delay="30000"/>
                                  </p:stCondLst>
                                  <p:childTnLst>
                                    <p:set>
                                      <p:cBhvr>
                                        <p:cTn id="84" dur="1" fill="hold">
                                          <p:stCondLst>
                                            <p:cond delay="0"/>
                                          </p:stCondLst>
                                        </p:cTn>
                                        <p:tgtEl>
                                          <p:spTgt spid="73"/>
                                        </p:tgtEl>
                                        <p:attrNameLst>
                                          <p:attrName>style.visibility</p:attrName>
                                        </p:attrNameLst>
                                      </p:cBhvr>
                                      <p:to>
                                        <p:strVal val="visible"/>
                                      </p:to>
                                    </p:set>
                                    <p:animEffect transition="in" filter="wipe(left)">
                                      <p:cBhvr>
                                        <p:cTn id="85" dur="500"/>
                                        <p:tgtEl>
                                          <p:spTgt spid="73"/>
                                        </p:tgtEl>
                                      </p:cBhvr>
                                    </p:animEffect>
                                  </p:childTnLst>
                                </p:cTn>
                              </p:par>
                              <p:par>
                                <p:cTn id="86" presetID="16" presetClass="entr" presetSubtype="42" fill="hold" grpId="0" nodeType="withEffect">
                                  <p:stCondLst>
                                    <p:cond delay="30200"/>
                                  </p:stCondLst>
                                  <p:childTnLst>
                                    <p:set>
                                      <p:cBhvr>
                                        <p:cTn id="87" dur="1" fill="hold">
                                          <p:stCondLst>
                                            <p:cond delay="0"/>
                                          </p:stCondLst>
                                        </p:cTn>
                                        <p:tgtEl>
                                          <p:spTgt spid="76"/>
                                        </p:tgtEl>
                                        <p:attrNameLst>
                                          <p:attrName>style.visibility</p:attrName>
                                        </p:attrNameLst>
                                      </p:cBhvr>
                                      <p:to>
                                        <p:strVal val="visible"/>
                                      </p:to>
                                    </p:set>
                                    <p:animEffect transition="in" filter="barn(outHorizontal)">
                                      <p:cBhvr>
                                        <p:cTn id="88" dur="500"/>
                                        <p:tgtEl>
                                          <p:spTgt spid="76"/>
                                        </p:tgtEl>
                                      </p:cBhvr>
                                    </p:animEffect>
                                  </p:childTnLst>
                                </p:cTn>
                              </p:par>
                              <p:par>
                                <p:cTn id="89" presetID="10" presetClass="entr" presetSubtype="0" fill="hold" grpId="0" nodeType="withEffect">
                                  <p:stCondLst>
                                    <p:cond delay="31000"/>
                                  </p:stCondLst>
                                  <p:childTnLst>
                                    <p:set>
                                      <p:cBhvr>
                                        <p:cTn id="90" dur="1" fill="hold">
                                          <p:stCondLst>
                                            <p:cond delay="0"/>
                                          </p:stCondLst>
                                        </p:cTn>
                                        <p:tgtEl>
                                          <p:spTgt spid="57"/>
                                        </p:tgtEl>
                                        <p:attrNameLst>
                                          <p:attrName>style.visibility</p:attrName>
                                        </p:attrNameLst>
                                      </p:cBhvr>
                                      <p:to>
                                        <p:strVal val="visible"/>
                                      </p:to>
                                    </p:set>
                                    <p:animEffect transition="in" filter="fade">
                                      <p:cBhvr>
                                        <p:cTn id="91" dur="500"/>
                                        <p:tgtEl>
                                          <p:spTgt spid="57"/>
                                        </p:tgtEl>
                                      </p:cBhvr>
                                    </p:animEffect>
                                  </p:childTnLst>
                                </p:cTn>
                              </p:par>
                              <p:par>
                                <p:cTn id="92" presetID="10" presetClass="entr" presetSubtype="0" fill="hold" grpId="0" nodeType="withEffect">
                                  <p:stCondLst>
                                    <p:cond delay="33800"/>
                                  </p:stCondLst>
                                  <p:childTnLst>
                                    <p:set>
                                      <p:cBhvr>
                                        <p:cTn id="93" dur="1" fill="hold">
                                          <p:stCondLst>
                                            <p:cond delay="0"/>
                                          </p:stCondLst>
                                        </p:cTn>
                                        <p:tgtEl>
                                          <p:spTgt spid="58"/>
                                        </p:tgtEl>
                                        <p:attrNameLst>
                                          <p:attrName>style.visibility</p:attrName>
                                        </p:attrNameLst>
                                      </p:cBhvr>
                                      <p:to>
                                        <p:strVal val="visible"/>
                                      </p:to>
                                    </p:set>
                                    <p:animEffect transition="in" filter="fade">
                                      <p:cBhvr>
                                        <p:cTn id="94" dur="500"/>
                                        <p:tgtEl>
                                          <p:spTgt spid="58"/>
                                        </p:tgtEl>
                                      </p:cBhvr>
                                    </p:animEffect>
                                  </p:childTnLst>
                                </p:cTn>
                              </p:par>
                              <p:par>
                                <p:cTn id="95" presetID="22" presetClass="entr" presetSubtype="8" fill="hold" nodeType="withEffect">
                                  <p:stCondLst>
                                    <p:cond delay="33800"/>
                                  </p:stCondLst>
                                  <p:childTnLst>
                                    <p:set>
                                      <p:cBhvr>
                                        <p:cTn id="96" dur="1" fill="hold">
                                          <p:stCondLst>
                                            <p:cond delay="0"/>
                                          </p:stCondLst>
                                        </p:cTn>
                                        <p:tgtEl>
                                          <p:spTgt spid="90"/>
                                        </p:tgtEl>
                                        <p:attrNameLst>
                                          <p:attrName>style.visibility</p:attrName>
                                        </p:attrNameLst>
                                      </p:cBhvr>
                                      <p:to>
                                        <p:strVal val="visible"/>
                                      </p:to>
                                    </p:set>
                                    <p:animEffect transition="in" filter="wipe(left)">
                                      <p:cBhvr>
                                        <p:cTn id="97" dur="500"/>
                                        <p:tgtEl>
                                          <p:spTgt spid="90"/>
                                        </p:tgtEl>
                                      </p:cBhvr>
                                    </p:animEffect>
                                  </p:childTnLst>
                                </p:cTn>
                              </p:par>
                              <p:par>
                                <p:cTn id="98" presetID="10" presetClass="entr" presetSubtype="0" fill="hold" grpId="0" nodeType="withEffect">
                                  <p:stCondLst>
                                    <p:cond delay="34650"/>
                                  </p:stCondLst>
                                  <p:childTnLst>
                                    <p:set>
                                      <p:cBhvr>
                                        <p:cTn id="99" dur="1" fill="hold">
                                          <p:stCondLst>
                                            <p:cond delay="0"/>
                                          </p:stCondLst>
                                        </p:cTn>
                                        <p:tgtEl>
                                          <p:spTgt spid="59"/>
                                        </p:tgtEl>
                                        <p:attrNameLst>
                                          <p:attrName>style.visibility</p:attrName>
                                        </p:attrNameLst>
                                      </p:cBhvr>
                                      <p:to>
                                        <p:strVal val="visible"/>
                                      </p:to>
                                    </p:set>
                                    <p:animEffect transition="in" filter="fade">
                                      <p:cBhvr>
                                        <p:cTn id="100" dur="500"/>
                                        <p:tgtEl>
                                          <p:spTgt spid="59"/>
                                        </p:tgtEl>
                                      </p:cBhvr>
                                    </p:animEffect>
                                  </p:childTnLst>
                                </p:cTn>
                              </p:par>
                              <p:par>
                                <p:cTn id="101" presetID="22" presetClass="entr" presetSubtype="8" fill="hold" nodeType="withEffect">
                                  <p:stCondLst>
                                    <p:cond delay="34650"/>
                                  </p:stCondLst>
                                  <p:childTnLst>
                                    <p:set>
                                      <p:cBhvr>
                                        <p:cTn id="102" dur="1" fill="hold">
                                          <p:stCondLst>
                                            <p:cond delay="0"/>
                                          </p:stCondLst>
                                        </p:cTn>
                                        <p:tgtEl>
                                          <p:spTgt spid="94"/>
                                        </p:tgtEl>
                                        <p:attrNameLst>
                                          <p:attrName>style.visibility</p:attrName>
                                        </p:attrNameLst>
                                      </p:cBhvr>
                                      <p:to>
                                        <p:strVal val="visible"/>
                                      </p:to>
                                    </p:set>
                                    <p:animEffect transition="in" filter="wipe(left)">
                                      <p:cBhvr>
                                        <p:cTn id="103" dur="500"/>
                                        <p:tgtEl>
                                          <p:spTgt spid="94"/>
                                        </p:tgtEl>
                                      </p:cBhvr>
                                    </p:animEffect>
                                  </p:childTnLst>
                                </p:cTn>
                              </p:par>
                              <p:par>
                                <p:cTn id="104" presetID="10" presetClass="entr" presetSubtype="0" fill="hold" grpId="0" nodeType="withEffect">
                                  <p:stCondLst>
                                    <p:cond delay="35350"/>
                                  </p:stCondLst>
                                  <p:childTnLst>
                                    <p:set>
                                      <p:cBhvr>
                                        <p:cTn id="105" dur="1" fill="hold">
                                          <p:stCondLst>
                                            <p:cond delay="0"/>
                                          </p:stCondLst>
                                        </p:cTn>
                                        <p:tgtEl>
                                          <p:spTgt spid="60"/>
                                        </p:tgtEl>
                                        <p:attrNameLst>
                                          <p:attrName>style.visibility</p:attrName>
                                        </p:attrNameLst>
                                      </p:cBhvr>
                                      <p:to>
                                        <p:strVal val="visible"/>
                                      </p:to>
                                    </p:set>
                                    <p:animEffect transition="in" filter="fade">
                                      <p:cBhvr>
                                        <p:cTn id="106" dur="500"/>
                                        <p:tgtEl>
                                          <p:spTgt spid="60"/>
                                        </p:tgtEl>
                                      </p:cBhvr>
                                    </p:animEffect>
                                  </p:childTnLst>
                                </p:cTn>
                              </p:par>
                              <p:par>
                                <p:cTn id="107" presetID="22" presetClass="entr" presetSubtype="8" fill="hold" nodeType="withEffect">
                                  <p:stCondLst>
                                    <p:cond delay="35350"/>
                                  </p:stCondLst>
                                  <p:childTnLst>
                                    <p:set>
                                      <p:cBhvr>
                                        <p:cTn id="108" dur="1" fill="hold">
                                          <p:stCondLst>
                                            <p:cond delay="0"/>
                                          </p:stCondLst>
                                        </p:cTn>
                                        <p:tgtEl>
                                          <p:spTgt spid="97"/>
                                        </p:tgtEl>
                                        <p:attrNameLst>
                                          <p:attrName>style.visibility</p:attrName>
                                        </p:attrNameLst>
                                      </p:cBhvr>
                                      <p:to>
                                        <p:strVal val="visible"/>
                                      </p:to>
                                    </p:set>
                                    <p:animEffect transition="in" filter="wipe(left)">
                                      <p:cBhvr>
                                        <p:cTn id="109" dur="500"/>
                                        <p:tgtEl>
                                          <p:spTgt spid="97"/>
                                        </p:tgtEl>
                                      </p:cBhvr>
                                    </p:animEffect>
                                  </p:childTnLst>
                                </p:cTn>
                              </p:par>
                            </p:childTnLst>
                          </p:cTn>
                        </p:par>
                        <p:par>
                          <p:cTn id="110" fill="hold">
                            <p:stCondLst>
                              <p:cond delay="40300"/>
                            </p:stCondLst>
                            <p:childTnLst>
                              <p:par>
                                <p:cTn id="111" presetID="1" presetClass="mediacall" presetSubtype="0" fill="hold" nodeType="afterEffect">
                                  <p:stCondLst>
                                    <p:cond delay="0"/>
                                  </p:stCondLst>
                                  <p:childTnLst>
                                    <p:cmd type="call" cmd="playFrom(0.0)">
                                      <p:cBhvr>
                                        <p:cTn id="112" dur="60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113" fill="hold" display="0">
                  <p:stCondLst>
                    <p:cond delay="indefinite"/>
                  </p:stCondLst>
                  <p:endCondLst>
                    <p:cond evt="onStopAudio" delay="0">
                      <p:tgtEl>
                        <p:sldTgt/>
                      </p:tgtEl>
                    </p:cond>
                  </p:endCondLst>
                </p:cTn>
                <p:tgtEl>
                  <p:spTgt spid="35"/>
                </p:tgtEl>
              </p:cMediaNode>
            </p:audio>
            <p:audio>
              <p:cMediaNode vol="100000" showWhenStopped="0">
                <p:cTn id="114" fill="hold" display="0">
                  <p:stCondLst>
                    <p:cond delay="indefinite"/>
                  </p:stCondLst>
                  <p:endCondLst>
                    <p:cond evt="onStopAudio" delay="0">
                      <p:tgtEl>
                        <p:sldTgt/>
                      </p:tgtEl>
                    </p:cond>
                  </p:endCondLst>
                </p:cTn>
                <p:tgtEl>
                  <p:spTgt spid="3"/>
                </p:tgtEl>
              </p:cMediaNode>
            </p:audio>
          </p:childTnLst>
        </p:cTn>
      </p:par>
    </p:tnLst>
    <p:bldLst>
      <p:bldP spid="15" grpId="0"/>
      <p:bldP spid="6" grpId="0"/>
      <p:bldP spid="7" grpId="0"/>
      <p:bldP spid="16" grpId="0"/>
      <p:bldP spid="17" grpId="0"/>
      <p:bldP spid="21" grpId="0"/>
      <p:bldP spid="23" grpId="0"/>
      <p:bldP spid="24" grpId="0"/>
      <p:bldP spid="25" grpId="0"/>
      <p:bldP spid="26" grpId="0"/>
      <p:bldP spid="41" grpId="0"/>
      <p:bldP spid="47" grpId="0"/>
      <p:bldP spid="47" grpId="1"/>
      <p:bldP spid="48" grpId="0"/>
      <p:bldP spid="49" grpId="0" animBg="1"/>
      <p:bldP spid="53" grpId="0"/>
      <p:bldP spid="53" grpId="1"/>
      <p:bldP spid="54" grpId="0"/>
      <p:bldP spid="54" grpId="1"/>
      <p:bldP spid="56" grpId="0"/>
      <p:bldP spid="57" grpId="0"/>
      <p:bldP spid="58" grpId="0"/>
      <p:bldP spid="59" grpId="0"/>
      <p:bldP spid="60" grpId="0"/>
      <p:bldP spid="7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8A919298-7928-4D06-86E9-F6094CB7C99B}"/>
              </a:ext>
            </a:extLst>
          </p:cNvPr>
          <p:cNvSpPr txBox="1"/>
          <p:nvPr/>
        </p:nvSpPr>
        <p:spPr>
          <a:xfrm>
            <a:off x="0" y="8261"/>
            <a:ext cx="12192000" cy="338554"/>
          </a:xfrm>
          <a:prstGeom prst="rect">
            <a:avLst/>
          </a:prstGeom>
          <a:noFill/>
        </p:spPr>
        <p:txBody>
          <a:bodyPr wrap="square">
            <a:spAutoFit/>
          </a:bodyPr>
          <a:lstStyle/>
          <a:p>
            <a:pPr>
              <a:tabLst>
                <a:tab pos="5943600" algn="ctr"/>
                <a:tab pos="11998325" algn="r"/>
              </a:tabLst>
            </a:pPr>
            <a:r>
              <a:rPr lang="en-US" sz="1600">
                <a:solidFill>
                  <a:schemeClr val="bg2">
                    <a:lumMod val="90000"/>
                  </a:schemeClr>
                </a:solidFill>
                <a:latin typeface="Arial Rounded MT Bold" panose="020F0704030504030204" pitchFamily="34" charset="0"/>
              </a:rPr>
              <a:t>21341031	… Experiments… (Machine Learning)	Mohammed Julfikar Ali Mahbub</a:t>
            </a:r>
          </a:p>
        </p:txBody>
      </p:sp>
      <p:sp>
        <p:nvSpPr>
          <p:cNvPr id="15" name="Rectangle 14">
            <a:extLst>
              <a:ext uri="{FF2B5EF4-FFF2-40B4-BE49-F238E27FC236}">
                <a16:creationId xmlns:a16="http://schemas.microsoft.com/office/drawing/2014/main" id="{3F2C6863-0BC4-4716-9707-B4A2477CE10B}"/>
              </a:ext>
            </a:extLst>
          </p:cNvPr>
          <p:cNvSpPr/>
          <p:nvPr/>
        </p:nvSpPr>
        <p:spPr>
          <a:xfrm>
            <a:off x="0" y="654873"/>
            <a:ext cx="4114800" cy="584775"/>
          </a:xfrm>
          <a:prstGeom prst="rect">
            <a:avLst/>
          </a:prstGeom>
          <a:noFill/>
        </p:spPr>
        <p:txBody>
          <a:bodyPr wrap="square" lIns="91440" tIns="45720" rIns="91440" bIns="45720">
            <a:spAutoFit/>
          </a:bodyPr>
          <a:lstStyle/>
          <a:p>
            <a:r>
              <a:rPr lang="en-US" sz="3200">
                <a:latin typeface="Arial Rounded MT Bold" panose="020F0704030504030204" pitchFamily="34" charset="0"/>
              </a:rPr>
              <a:t>Humour baseline</a:t>
            </a:r>
          </a:p>
        </p:txBody>
      </p:sp>
      <p:sp>
        <p:nvSpPr>
          <p:cNvPr id="7" name="Rectangle 6">
            <a:extLst>
              <a:ext uri="{FF2B5EF4-FFF2-40B4-BE49-F238E27FC236}">
                <a16:creationId xmlns:a16="http://schemas.microsoft.com/office/drawing/2014/main" id="{3AD97E2E-CD18-4895-BCCE-FD0410F5E5D4}"/>
              </a:ext>
            </a:extLst>
          </p:cNvPr>
          <p:cNvSpPr/>
          <p:nvPr/>
        </p:nvSpPr>
        <p:spPr>
          <a:xfrm>
            <a:off x="-3348" y="2749075"/>
            <a:ext cx="3733800" cy="584775"/>
          </a:xfrm>
          <a:prstGeom prst="rect">
            <a:avLst/>
          </a:prstGeom>
          <a:noFill/>
        </p:spPr>
        <p:txBody>
          <a:bodyPr wrap="square" lIns="91440" tIns="45720" rIns="91440" bIns="45720">
            <a:spAutoFit/>
          </a:bodyPr>
          <a:lstStyle/>
          <a:p>
            <a:r>
              <a:rPr lang="en-US" sz="3200">
                <a:latin typeface="Arial Rounded MT Bold" panose="020F0704030504030204" pitchFamily="34" charset="0"/>
              </a:rPr>
              <a:t>Sarcasm baseline</a:t>
            </a:r>
          </a:p>
        </p:txBody>
      </p:sp>
      <p:sp>
        <p:nvSpPr>
          <p:cNvPr id="13" name="TextBox 12">
            <a:extLst>
              <a:ext uri="{FF2B5EF4-FFF2-40B4-BE49-F238E27FC236}">
                <a16:creationId xmlns:a16="http://schemas.microsoft.com/office/drawing/2014/main" id="{50DC377D-D8D6-4560-BCFB-F19EB2C9E10C}"/>
              </a:ext>
            </a:extLst>
          </p:cNvPr>
          <p:cNvSpPr txBox="1"/>
          <p:nvPr/>
        </p:nvSpPr>
        <p:spPr>
          <a:xfrm>
            <a:off x="-3348" y="6273225"/>
            <a:ext cx="12195348" cy="584775"/>
          </a:xfrm>
          <a:prstGeom prst="rect">
            <a:avLst/>
          </a:prstGeom>
          <a:noFill/>
        </p:spPr>
        <p:txBody>
          <a:bodyPr wrap="square">
            <a:spAutoFit/>
          </a:bodyPr>
          <a:lstStyle/>
          <a:p>
            <a:pPr algn="ctr">
              <a:tabLst>
                <a:tab pos="2290763" algn="l"/>
              </a:tabLst>
            </a:pPr>
            <a:r>
              <a:rPr lang="en-US" sz="1600" i="0">
                <a:solidFill>
                  <a:schemeClr val="bg2">
                    <a:lumMod val="90000"/>
                  </a:schemeClr>
                </a:solidFill>
                <a:effectLst/>
                <a:latin typeface="Arial Rounded MT Bold" panose="020F0704030504030204" pitchFamily="34" charset="0"/>
              </a:rPr>
              <a:t>Code-Switching Patterns Can Be an Effective Route to Improve Performance of Downstream NLP Application: A Case Study of Humour, Sarcasm and Hate Speech Detection</a:t>
            </a:r>
            <a:endParaRPr lang="en-US" sz="1600">
              <a:solidFill>
                <a:schemeClr val="bg2">
                  <a:lumMod val="90000"/>
                </a:schemeClr>
              </a:solidFill>
              <a:latin typeface="Arial Rounded MT Bold" panose="020F0704030504030204" pitchFamily="34" charset="0"/>
            </a:endParaRPr>
          </a:p>
        </p:txBody>
      </p:sp>
      <p:sp>
        <p:nvSpPr>
          <p:cNvPr id="14" name="TextBox 13">
            <a:extLst>
              <a:ext uri="{FF2B5EF4-FFF2-40B4-BE49-F238E27FC236}">
                <a16:creationId xmlns:a16="http://schemas.microsoft.com/office/drawing/2014/main" id="{7D4D0EEB-9859-4E4C-A1AF-FB07EDCC9BE8}"/>
              </a:ext>
            </a:extLst>
          </p:cNvPr>
          <p:cNvSpPr txBox="1"/>
          <p:nvPr/>
        </p:nvSpPr>
        <p:spPr>
          <a:xfrm>
            <a:off x="211665" y="1374604"/>
            <a:ext cx="1244600" cy="369332"/>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N-grams</a:t>
            </a:r>
            <a:endParaRPr lang="en-US">
              <a:solidFill>
                <a:schemeClr val="tx1">
                  <a:lumMod val="85000"/>
                  <a:lumOff val="15000"/>
                </a:schemeClr>
              </a:solidFill>
              <a:latin typeface="Arial Rounded MT Bold" panose="020F0704030504030204" pitchFamily="34" charset="0"/>
            </a:endParaRPr>
          </a:p>
        </p:txBody>
      </p:sp>
      <p:sp>
        <p:nvSpPr>
          <p:cNvPr id="16" name="TextBox 15">
            <a:extLst>
              <a:ext uri="{FF2B5EF4-FFF2-40B4-BE49-F238E27FC236}">
                <a16:creationId xmlns:a16="http://schemas.microsoft.com/office/drawing/2014/main" id="{E3D51983-0535-4FF0-8528-26F3431E6DCE}"/>
              </a:ext>
            </a:extLst>
          </p:cNvPr>
          <p:cNvSpPr txBox="1"/>
          <p:nvPr/>
        </p:nvSpPr>
        <p:spPr>
          <a:xfrm>
            <a:off x="1456265" y="1377143"/>
            <a:ext cx="1778001" cy="369332"/>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Bag-of-Words</a:t>
            </a:r>
            <a:endParaRPr lang="en-US">
              <a:solidFill>
                <a:schemeClr val="tx1">
                  <a:lumMod val="85000"/>
                  <a:lumOff val="15000"/>
                </a:schemeClr>
              </a:solidFill>
              <a:latin typeface="Arial Rounded MT Bold" panose="020F0704030504030204" pitchFamily="34" charset="0"/>
            </a:endParaRPr>
          </a:p>
        </p:txBody>
      </p:sp>
      <p:sp>
        <p:nvSpPr>
          <p:cNvPr id="17" name="TextBox 16">
            <a:extLst>
              <a:ext uri="{FF2B5EF4-FFF2-40B4-BE49-F238E27FC236}">
                <a16:creationId xmlns:a16="http://schemas.microsoft.com/office/drawing/2014/main" id="{7D08A306-1F5D-4C1B-B95F-85BE3FE1434A}"/>
              </a:ext>
            </a:extLst>
          </p:cNvPr>
          <p:cNvSpPr txBox="1"/>
          <p:nvPr/>
        </p:nvSpPr>
        <p:spPr>
          <a:xfrm>
            <a:off x="3313028" y="1378032"/>
            <a:ext cx="1989668" cy="369332"/>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Common words</a:t>
            </a:r>
            <a:endParaRPr lang="en-US">
              <a:solidFill>
                <a:schemeClr val="tx1">
                  <a:lumMod val="85000"/>
                  <a:lumOff val="15000"/>
                </a:schemeClr>
              </a:solidFill>
              <a:latin typeface="Arial Rounded MT Bold" panose="020F0704030504030204" pitchFamily="34" charset="0"/>
            </a:endParaRPr>
          </a:p>
        </p:txBody>
      </p:sp>
      <p:sp>
        <p:nvSpPr>
          <p:cNvPr id="18" name="TextBox 17">
            <a:extLst>
              <a:ext uri="{FF2B5EF4-FFF2-40B4-BE49-F238E27FC236}">
                <a16:creationId xmlns:a16="http://schemas.microsoft.com/office/drawing/2014/main" id="{8C273B5F-B686-4129-A533-BF2434B8BB72}"/>
              </a:ext>
            </a:extLst>
          </p:cNvPr>
          <p:cNvSpPr txBox="1"/>
          <p:nvPr/>
        </p:nvSpPr>
        <p:spPr>
          <a:xfrm>
            <a:off x="5426110" y="1383736"/>
            <a:ext cx="1295400" cy="369332"/>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Hashtags</a:t>
            </a:r>
            <a:endParaRPr lang="en-US">
              <a:solidFill>
                <a:schemeClr val="tx1">
                  <a:lumMod val="85000"/>
                  <a:lumOff val="15000"/>
                </a:schemeClr>
              </a:solidFill>
              <a:latin typeface="Arial Rounded MT Bold" panose="020F0704030504030204" pitchFamily="34" charset="0"/>
            </a:endParaRPr>
          </a:p>
        </p:txBody>
      </p:sp>
      <p:sp>
        <p:nvSpPr>
          <p:cNvPr id="19" name="Right Bracket 18">
            <a:extLst>
              <a:ext uri="{FF2B5EF4-FFF2-40B4-BE49-F238E27FC236}">
                <a16:creationId xmlns:a16="http://schemas.microsoft.com/office/drawing/2014/main" id="{CA739BC2-2D8C-419A-966C-DCEE5103DBCD}"/>
              </a:ext>
            </a:extLst>
          </p:cNvPr>
          <p:cNvSpPr/>
          <p:nvPr/>
        </p:nvSpPr>
        <p:spPr>
          <a:xfrm rot="5400000">
            <a:off x="3423743" y="-1544697"/>
            <a:ext cx="101773" cy="6493758"/>
          </a:xfrm>
          <a:prstGeom prst="rightBracket">
            <a:avLst/>
          </a:prstGeom>
          <a:ln w="19050">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TextBox 19">
            <a:extLst>
              <a:ext uri="{FF2B5EF4-FFF2-40B4-BE49-F238E27FC236}">
                <a16:creationId xmlns:a16="http://schemas.microsoft.com/office/drawing/2014/main" id="{5EAE32B4-E559-400B-B2E5-7FCD2FF95BF9}"/>
              </a:ext>
            </a:extLst>
          </p:cNvPr>
          <p:cNvSpPr txBox="1"/>
          <p:nvPr/>
        </p:nvSpPr>
        <p:spPr>
          <a:xfrm>
            <a:off x="142428" y="1894165"/>
            <a:ext cx="1992928" cy="646331"/>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Machine Learning Model</a:t>
            </a:r>
            <a:endParaRPr lang="en-US">
              <a:solidFill>
                <a:schemeClr val="tx1">
                  <a:lumMod val="85000"/>
                  <a:lumOff val="15000"/>
                </a:schemeClr>
              </a:solidFill>
              <a:latin typeface="Arial Rounded MT Bold" panose="020F0704030504030204" pitchFamily="34" charset="0"/>
            </a:endParaRPr>
          </a:p>
        </p:txBody>
      </p:sp>
      <p:cxnSp>
        <p:nvCxnSpPr>
          <p:cNvPr id="21" name="Connector: Elbow 20">
            <a:extLst>
              <a:ext uri="{FF2B5EF4-FFF2-40B4-BE49-F238E27FC236}">
                <a16:creationId xmlns:a16="http://schemas.microsoft.com/office/drawing/2014/main" id="{4FCA343F-8A37-4E23-B1F6-29BC579A4526}"/>
              </a:ext>
            </a:extLst>
          </p:cNvPr>
          <p:cNvCxnSpPr>
            <a:cxnSpLocks/>
            <a:stCxn id="19" idx="2"/>
            <a:endCxn id="20" idx="3"/>
          </p:cNvCxnSpPr>
          <p:nvPr/>
        </p:nvCxnSpPr>
        <p:spPr>
          <a:xfrm rot="16200000" flipH="1" flipV="1">
            <a:off x="2572862" y="1315563"/>
            <a:ext cx="464262" cy="1339274"/>
          </a:xfrm>
          <a:prstGeom prst="bentConnector4">
            <a:avLst>
              <a:gd name="adj1" fmla="val 100086"/>
              <a:gd name="adj2" fmla="val 51900"/>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76A91C52-A513-46FD-93F8-F606AA53E986}"/>
              </a:ext>
            </a:extLst>
          </p:cNvPr>
          <p:cNvSpPr txBox="1"/>
          <p:nvPr/>
        </p:nvSpPr>
        <p:spPr>
          <a:xfrm>
            <a:off x="2152596" y="1885748"/>
            <a:ext cx="1275461" cy="646331"/>
          </a:xfrm>
          <a:prstGeom prst="rect">
            <a:avLst/>
          </a:prstGeom>
          <a:noFill/>
        </p:spPr>
        <p:txBody>
          <a:bodyPr wrap="square">
            <a:spAutoFit/>
          </a:bodyPr>
          <a:lstStyle/>
          <a:p>
            <a:pPr algn="r"/>
            <a:r>
              <a:rPr lang="en-US">
                <a:solidFill>
                  <a:srgbClr val="FFC000"/>
                </a:solidFill>
                <a:latin typeface="Arial Rounded MT Bold" panose="020F0704030504030204" pitchFamily="34" charset="0"/>
                <a:cs typeface="heebo" panose="020B0604020202020204" pitchFamily="2" charset="-79"/>
              </a:rPr>
              <a:t>Used to train</a:t>
            </a:r>
            <a:endParaRPr lang="en-US">
              <a:solidFill>
                <a:srgbClr val="FFC000"/>
              </a:solidFill>
              <a:latin typeface="Arial Rounded MT Bold" panose="020F0704030504030204" pitchFamily="34" charset="0"/>
            </a:endParaRPr>
          </a:p>
        </p:txBody>
      </p:sp>
      <p:cxnSp>
        <p:nvCxnSpPr>
          <p:cNvPr id="25" name="Connector: Elbow 24">
            <a:extLst>
              <a:ext uri="{FF2B5EF4-FFF2-40B4-BE49-F238E27FC236}">
                <a16:creationId xmlns:a16="http://schemas.microsoft.com/office/drawing/2014/main" id="{300D5DF8-6DCE-445D-8F41-D7FE157DB592}"/>
              </a:ext>
            </a:extLst>
          </p:cNvPr>
          <p:cNvCxnSpPr>
            <a:cxnSpLocks/>
            <a:stCxn id="19" idx="2"/>
            <a:endCxn id="28" idx="1"/>
          </p:cNvCxnSpPr>
          <p:nvPr/>
        </p:nvCxnSpPr>
        <p:spPr>
          <a:xfrm rot="16200000" flipH="1">
            <a:off x="4168602" y="1059096"/>
            <a:ext cx="467699" cy="1855645"/>
          </a:xfrm>
          <a:prstGeom prst="bentConnector4">
            <a:avLst>
              <a:gd name="adj1" fmla="val 0"/>
              <a:gd name="adj2" fmla="val 5288"/>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DC39D275-54C5-4DE3-9E5F-78AC5F4BC7B4}"/>
              </a:ext>
            </a:extLst>
          </p:cNvPr>
          <p:cNvSpPr txBox="1"/>
          <p:nvPr/>
        </p:nvSpPr>
        <p:spPr>
          <a:xfrm>
            <a:off x="5330275" y="1897602"/>
            <a:ext cx="2083511" cy="646331"/>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Time-consuming Pre-processing</a:t>
            </a:r>
            <a:endParaRPr lang="en-US">
              <a:solidFill>
                <a:schemeClr val="tx1">
                  <a:lumMod val="85000"/>
                  <a:lumOff val="15000"/>
                </a:schemeClr>
              </a:solidFill>
              <a:latin typeface="Arial Rounded MT Bold" panose="020F0704030504030204" pitchFamily="34" charset="0"/>
            </a:endParaRPr>
          </a:p>
        </p:txBody>
      </p:sp>
      <p:sp>
        <p:nvSpPr>
          <p:cNvPr id="29" name="TextBox 28">
            <a:extLst>
              <a:ext uri="{FF2B5EF4-FFF2-40B4-BE49-F238E27FC236}">
                <a16:creationId xmlns:a16="http://schemas.microsoft.com/office/drawing/2014/main" id="{B1A4FE7D-7BEC-4149-ABB8-AD5F8AC60122}"/>
              </a:ext>
            </a:extLst>
          </p:cNvPr>
          <p:cNvSpPr txBox="1"/>
          <p:nvPr/>
        </p:nvSpPr>
        <p:spPr>
          <a:xfrm>
            <a:off x="10250206" y="2177696"/>
            <a:ext cx="1689425" cy="369332"/>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Tokenization</a:t>
            </a:r>
            <a:endParaRPr lang="en-US">
              <a:solidFill>
                <a:schemeClr val="tx1">
                  <a:lumMod val="85000"/>
                  <a:lumOff val="15000"/>
                </a:schemeClr>
              </a:solidFill>
              <a:latin typeface="Arial Rounded MT Bold" panose="020F0704030504030204" pitchFamily="34" charset="0"/>
            </a:endParaRPr>
          </a:p>
        </p:txBody>
      </p:sp>
      <p:sp>
        <p:nvSpPr>
          <p:cNvPr id="30" name="TextBox 29">
            <a:extLst>
              <a:ext uri="{FF2B5EF4-FFF2-40B4-BE49-F238E27FC236}">
                <a16:creationId xmlns:a16="http://schemas.microsoft.com/office/drawing/2014/main" id="{68D325FD-6C71-4E19-808E-EA4EAF479A9F}"/>
              </a:ext>
            </a:extLst>
          </p:cNvPr>
          <p:cNvSpPr txBox="1"/>
          <p:nvPr/>
        </p:nvSpPr>
        <p:spPr>
          <a:xfrm>
            <a:off x="8901869" y="2465531"/>
            <a:ext cx="2083511" cy="369332"/>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Stemming</a:t>
            </a:r>
            <a:endParaRPr lang="en-US">
              <a:solidFill>
                <a:schemeClr val="tx1">
                  <a:lumMod val="85000"/>
                  <a:lumOff val="15000"/>
                </a:schemeClr>
              </a:solidFill>
              <a:latin typeface="Arial Rounded MT Bold" panose="020F0704030504030204" pitchFamily="34" charset="0"/>
            </a:endParaRPr>
          </a:p>
        </p:txBody>
      </p:sp>
      <p:cxnSp>
        <p:nvCxnSpPr>
          <p:cNvPr id="48" name="Straight Arrow Connector 47">
            <a:extLst>
              <a:ext uri="{FF2B5EF4-FFF2-40B4-BE49-F238E27FC236}">
                <a16:creationId xmlns:a16="http://schemas.microsoft.com/office/drawing/2014/main" id="{3F67962C-0679-45C5-92C2-1DFDE3902034}"/>
              </a:ext>
            </a:extLst>
          </p:cNvPr>
          <p:cNvCxnSpPr>
            <a:cxnSpLocks/>
            <a:stCxn id="28" idx="3"/>
            <a:endCxn id="29" idx="1"/>
          </p:cNvCxnSpPr>
          <p:nvPr/>
        </p:nvCxnSpPr>
        <p:spPr>
          <a:xfrm>
            <a:off x="7413786" y="2220768"/>
            <a:ext cx="2836420" cy="141594"/>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D2BCB284-895A-4355-9CCA-CC5CA10F8E1F}"/>
              </a:ext>
            </a:extLst>
          </p:cNvPr>
          <p:cNvCxnSpPr>
            <a:cxnSpLocks/>
            <a:stCxn id="28" idx="3"/>
            <a:endCxn id="30" idx="1"/>
          </p:cNvCxnSpPr>
          <p:nvPr/>
        </p:nvCxnSpPr>
        <p:spPr>
          <a:xfrm>
            <a:off x="7413786" y="2220768"/>
            <a:ext cx="1488083" cy="429429"/>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78" name="TextBox 77">
            <a:extLst>
              <a:ext uri="{FF2B5EF4-FFF2-40B4-BE49-F238E27FC236}">
                <a16:creationId xmlns:a16="http://schemas.microsoft.com/office/drawing/2014/main" id="{4041A14C-0E77-42E2-8010-0B53363845F2}"/>
              </a:ext>
            </a:extLst>
          </p:cNvPr>
          <p:cNvSpPr txBox="1"/>
          <p:nvPr/>
        </p:nvSpPr>
        <p:spPr>
          <a:xfrm>
            <a:off x="3617378" y="1885748"/>
            <a:ext cx="1275461" cy="646331"/>
          </a:xfrm>
          <a:prstGeom prst="rect">
            <a:avLst/>
          </a:prstGeom>
          <a:noFill/>
        </p:spPr>
        <p:txBody>
          <a:bodyPr wrap="square">
            <a:spAutoFit/>
          </a:bodyPr>
          <a:lstStyle/>
          <a:p>
            <a:r>
              <a:rPr lang="en-US">
                <a:solidFill>
                  <a:srgbClr val="FFC000"/>
                </a:solidFill>
                <a:latin typeface="Arial Rounded MT Bold" panose="020F0704030504030204" pitchFamily="34" charset="0"/>
                <a:cs typeface="heebo" panose="020B0604020202020204" pitchFamily="2" charset="-79"/>
              </a:rPr>
              <a:t>Does not require</a:t>
            </a:r>
            <a:endParaRPr lang="en-US">
              <a:solidFill>
                <a:srgbClr val="FFC000"/>
              </a:solidFill>
              <a:latin typeface="Arial Rounded MT Bold" panose="020F0704030504030204" pitchFamily="34" charset="0"/>
            </a:endParaRPr>
          </a:p>
        </p:txBody>
      </p:sp>
      <p:sp>
        <p:nvSpPr>
          <p:cNvPr id="79" name="Right Bracket 78">
            <a:extLst>
              <a:ext uri="{FF2B5EF4-FFF2-40B4-BE49-F238E27FC236}">
                <a16:creationId xmlns:a16="http://schemas.microsoft.com/office/drawing/2014/main" id="{B5FCC6A1-A9DD-4FC8-A32E-36D69980CBD3}"/>
              </a:ext>
            </a:extLst>
          </p:cNvPr>
          <p:cNvSpPr/>
          <p:nvPr/>
        </p:nvSpPr>
        <p:spPr>
          <a:xfrm rot="16200000">
            <a:off x="3401824" y="-1871350"/>
            <a:ext cx="111654" cy="6493758"/>
          </a:xfrm>
          <a:custGeom>
            <a:avLst/>
            <a:gdLst>
              <a:gd name="connsiteX0" fmla="*/ 0 w 101773"/>
              <a:gd name="connsiteY0" fmla="*/ 0 h 6493758"/>
              <a:gd name="connsiteX1" fmla="*/ 101773 w 101773"/>
              <a:gd name="connsiteY1" fmla="*/ 8481 h 6493758"/>
              <a:gd name="connsiteX2" fmla="*/ 101773 w 101773"/>
              <a:gd name="connsiteY2" fmla="*/ 6485277 h 6493758"/>
              <a:gd name="connsiteX3" fmla="*/ 0 w 101773"/>
              <a:gd name="connsiteY3" fmla="*/ 6493758 h 6493758"/>
              <a:gd name="connsiteX4" fmla="*/ 0 w 101773"/>
              <a:gd name="connsiteY4" fmla="*/ 0 h 6493758"/>
              <a:gd name="connsiteX0" fmla="*/ 0 w 101773"/>
              <a:gd name="connsiteY0" fmla="*/ 0 h 6493758"/>
              <a:gd name="connsiteX1" fmla="*/ 101773 w 101773"/>
              <a:gd name="connsiteY1" fmla="*/ 8481 h 6493758"/>
              <a:gd name="connsiteX2" fmla="*/ 101773 w 101773"/>
              <a:gd name="connsiteY2" fmla="*/ 6485277 h 6493758"/>
              <a:gd name="connsiteX3" fmla="*/ 0 w 101773"/>
              <a:gd name="connsiteY3" fmla="*/ 6493758 h 6493758"/>
              <a:gd name="connsiteX0" fmla="*/ 0 w 110556"/>
              <a:gd name="connsiteY0" fmla="*/ 0 h 6493758"/>
              <a:gd name="connsiteX1" fmla="*/ 101773 w 110556"/>
              <a:gd name="connsiteY1" fmla="*/ 8481 h 6493758"/>
              <a:gd name="connsiteX2" fmla="*/ 101773 w 110556"/>
              <a:gd name="connsiteY2" fmla="*/ 6485277 h 6493758"/>
              <a:gd name="connsiteX3" fmla="*/ 0 w 110556"/>
              <a:gd name="connsiteY3" fmla="*/ 6493758 h 6493758"/>
              <a:gd name="connsiteX4" fmla="*/ 0 w 110556"/>
              <a:gd name="connsiteY4" fmla="*/ 0 h 6493758"/>
              <a:gd name="connsiteX0" fmla="*/ 0 w 110556"/>
              <a:gd name="connsiteY0" fmla="*/ 0 h 6493758"/>
              <a:gd name="connsiteX1" fmla="*/ 101773 w 110556"/>
              <a:gd name="connsiteY1" fmla="*/ 8481 h 6493758"/>
              <a:gd name="connsiteX2" fmla="*/ 110556 w 110556"/>
              <a:gd name="connsiteY2" fmla="*/ 5597365 h 6493758"/>
              <a:gd name="connsiteX3" fmla="*/ 101773 w 110556"/>
              <a:gd name="connsiteY3" fmla="*/ 6485277 h 6493758"/>
              <a:gd name="connsiteX4" fmla="*/ 0 w 110556"/>
              <a:gd name="connsiteY4" fmla="*/ 6493758 h 6493758"/>
              <a:gd name="connsiteX0" fmla="*/ 0 w 112553"/>
              <a:gd name="connsiteY0" fmla="*/ 0 h 6493758"/>
              <a:gd name="connsiteX1" fmla="*/ 101773 w 112553"/>
              <a:gd name="connsiteY1" fmla="*/ 8481 h 6493758"/>
              <a:gd name="connsiteX2" fmla="*/ 101773 w 112553"/>
              <a:gd name="connsiteY2" fmla="*/ 6485277 h 6493758"/>
              <a:gd name="connsiteX3" fmla="*/ 0 w 112553"/>
              <a:gd name="connsiteY3" fmla="*/ 6493758 h 6493758"/>
              <a:gd name="connsiteX4" fmla="*/ 0 w 112553"/>
              <a:gd name="connsiteY4" fmla="*/ 0 h 6493758"/>
              <a:gd name="connsiteX0" fmla="*/ 0 w 112553"/>
              <a:gd name="connsiteY0" fmla="*/ 0 h 6493758"/>
              <a:gd name="connsiteX1" fmla="*/ 101773 w 112553"/>
              <a:gd name="connsiteY1" fmla="*/ 8481 h 6493758"/>
              <a:gd name="connsiteX2" fmla="*/ 110556 w 112553"/>
              <a:gd name="connsiteY2" fmla="*/ 5250228 h 6493758"/>
              <a:gd name="connsiteX3" fmla="*/ 110556 w 112553"/>
              <a:gd name="connsiteY3" fmla="*/ 5597365 h 6493758"/>
              <a:gd name="connsiteX4" fmla="*/ 101773 w 112553"/>
              <a:gd name="connsiteY4" fmla="*/ 6485277 h 6493758"/>
              <a:gd name="connsiteX5" fmla="*/ 0 w 112553"/>
              <a:gd name="connsiteY5" fmla="*/ 6493758 h 6493758"/>
              <a:gd name="connsiteX0" fmla="*/ 0 w 111654"/>
              <a:gd name="connsiteY0" fmla="*/ 0 h 6493758"/>
              <a:gd name="connsiteX1" fmla="*/ 101773 w 111654"/>
              <a:gd name="connsiteY1" fmla="*/ 8481 h 6493758"/>
              <a:gd name="connsiteX2" fmla="*/ 101773 w 111654"/>
              <a:gd name="connsiteY2" fmla="*/ 6485277 h 6493758"/>
              <a:gd name="connsiteX3" fmla="*/ 0 w 111654"/>
              <a:gd name="connsiteY3" fmla="*/ 6493758 h 6493758"/>
              <a:gd name="connsiteX4" fmla="*/ 0 w 111654"/>
              <a:gd name="connsiteY4" fmla="*/ 0 h 6493758"/>
              <a:gd name="connsiteX0" fmla="*/ 0 w 111654"/>
              <a:gd name="connsiteY0" fmla="*/ 0 h 6493758"/>
              <a:gd name="connsiteX1" fmla="*/ 101773 w 111654"/>
              <a:gd name="connsiteY1" fmla="*/ 8481 h 6493758"/>
              <a:gd name="connsiteX2" fmla="*/ 110556 w 111654"/>
              <a:gd name="connsiteY2" fmla="*/ 5250228 h 6493758"/>
              <a:gd name="connsiteX3" fmla="*/ 110556 w 111654"/>
              <a:gd name="connsiteY3" fmla="*/ 5597365 h 6493758"/>
              <a:gd name="connsiteX4" fmla="*/ 101773 w 111654"/>
              <a:gd name="connsiteY4" fmla="*/ 6485277 h 6493758"/>
              <a:gd name="connsiteX5" fmla="*/ 0 w 111654"/>
              <a:gd name="connsiteY5" fmla="*/ 6493758 h 6493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654" h="6493758" stroke="0" extrusionOk="0">
                <a:moveTo>
                  <a:pt x="0" y="0"/>
                </a:moveTo>
                <a:cubicBezTo>
                  <a:pt x="56208" y="0"/>
                  <a:pt x="101773" y="3797"/>
                  <a:pt x="101773" y="8481"/>
                </a:cubicBezTo>
                <a:lnTo>
                  <a:pt x="101773" y="6485277"/>
                </a:lnTo>
                <a:cubicBezTo>
                  <a:pt x="101773" y="6489961"/>
                  <a:pt x="56208" y="6493758"/>
                  <a:pt x="0" y="6493758"/>
                </a:cubicBezTo>
                <a:lnTo>
                  <a:pt x="0" y="0"/>
                </a:lnTo>
                <a:close/>
              </a:path>
              <a:path w="111654" h="6493758" fill="none">
                <a:moveTo>
                  <a:pt x="0" y="0"/>
                </a:moveTo>
                <a:cubicBezTo>
                  <a:pt x="56208" y="0"/>
                  <a:pt x="101773" y="3797"/>
                  <a:pt x="101773" y="8481"/>
                </a:cubicBezTo>
                <a:cubicBezTo>
                  <a:pt x="120199" y="883519"/>
                  <a:pt x="100625" y="3184217"/>
                  <a:pt x="110556" y="5250228"/>
                </a:cubicBezTo>
                <a:cubicBezTo>
                  <a:pt x="112020" y="6181709"/>
                  <a:pt x="112020" y="5391524"/>
                  <a:pt x="110556" y="5597365"/>
                </a:cubicBezTo>
                <a:cubicBezTo>
                  <a:pt x="107628" y="5893337"/>
                  <a:pt x="104701" y="6189305"/>
                  <a:pt x="101773" y="6485277"/>
                </a:cubicBezTo>
                <a:cubicBezTo>
                  <a:pt x="101773" y="6489961"/>
                  <a:pt x="56208" y="6493758"/>
                  <a:pt x="0" y="6493758"/>
                </a:cubicBezTo>
              </a:path>
            </a:pathLst>
          </a:custGeom>
          <a:ln w="1905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3" name="TextBox 82">
            <a:extLst>
              <a:ext uri="{FF2B5EF4-FFF2-40B4-BE49-F238E27FC236}">
                <a16:creationId xmlns:a16="http://schemas.microsoft.com/office/drawing/2014/main" id="{2B79B0BF-A1F5-4D33-A0B8-F74E6D45332F}"/>
              </a:ext>
            </a:extLst>
          </p:cNvPr>
          <p:cNvSpPr txBox="1"/>
          <p:nvPr/>
        </p:nvSpPr>
        <p:spPr>
          <a:xfrm>
            <a:off x="9486877" y="655587"/>
            <a:ext cx="2083511" cy="369332"/>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Codemixed Texts</a:t>
            </a:r>
            <a:endParaRPr lang="en-US">
              <a:solidFill>
                <a:schemeClr val="tx1">
                  <a:lumMod val="85000"/>
                  <a:lumOff val="15000"/>
                </a:schemeClr>
              </a:solidFill>
              <a:latin typeface="Arial Rounded MT Bold" panose="020F0704030504030204" pitchFamily="34" charset="0"/>
            </a:endParaRPr>
          </a:p>
        </p:txBody>
      </p:sp>
      <p:sp>
        <p:nvSpPr>
          <p:cNvPr id="84" name="TextBox 83">
            <a:extLst>
              <a:ext uri="{FF2B5EF4-FFF2-40B4-BE49-F238E27FC236}">
                <a16:creationId xmlns:a16="http://schemas.microsoft.com/office/drawing/2014/main" id="{85C128CA-2F49-480C-8BFB-F533818F890D}"/>
              </a:ext>
            </a:extLst>
          </p:cNvPr>
          <p:cNvSpPr txBox="1"/>
          <p:nvPr/>
        </p:nvSpPr>
        <p:spPr>
          <a:xfrm>
            <a:off x="9486878" y="1220353"/>
            <a:ext cx="2083511" cy="646331"/>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Language Independent</a:t>
            </a:r>
            <a:endParaRPr lang="en-US">
              <a:solidFill>
                <a:schemeClr val="tx1">
                  <a:lumMod val="85000"/>
                  <a:lumOff val="15000"/>
                </a:schemeClr>
              </a:solidFill>
              <a:latin typeface="Arial Rounded MT Bold" panose="020F0704030504030204" pitchFamily="34" charset="0"/>
            </a:endParaRPr>
          </a:p>
        </p:txBody>
      </p:sp>
      <p:cxnSp>
        <p:nvCxnSpPr>
          <p:cNvPr id="86" name="Connector: Elbow 85">
            <a:extLst>
              <a:ext uri="{FF2B5EF4-FFF2-40B4-BE49-F238E27FC236}">
                <a16:creationId xmlns:a16="http://schemas.microsoft.com/office/drawing/2014/main" id="{2402B52A-878C-4398-B02D-9A583599C025}"/>
              </a:ext>
            </a:extLst>
          </p:cNvPr>
          <p:cNvCxnSpPr>
            <a:cxnSpLocks/>
            <a:stCxn id="79" idx="3"/>
            <a:endCxn id="84" idx="1"/>
          </p:cNvCxnSpPr>
          <p:nvPr/>
        </p:nvCxnSpPr>
        <p:spPr>
          <a:xfrm rot="16200000" flipH="1">
            <a:off x="7536147" y="-407211"/>
            <a:ext cx="222719" cy="3678741"/>
          </a:xfrm>
          <a:prstGeom prst="bentConnector4">
            <a:avLst>
              <a:gd name="adj1" fmla="val -49420"/>
              <a:gd name="adj2" fmla="val 43669"/>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90" name="Connector: Elbow 89">
            <a:extLst>
              <a:ext uri="{FF2B5EF4-FFF2-40B4-BE49-F238E27FC236}">
                <a16:creationId xmlns:a16="http://schemas.microsoft.com/office/drawing/2014/main" id="{72E52F2B-C3DD-4E1C-B7B2-642240457B70}"/>
              </a:ext>
            </a:extLst>
          </p:cNvPr>
          <p:cNvCxnSpPr>
            <a:cxnSpLocks/>
            <a:stCxn id="79" idx="2"/>
            <a:endCxn id="83" idx="1"/>
          </p:cNvCxnSpPr>
          <p:nvPr/>
        </p:nvCxnSpPr>
        <p:spPr>
          <a:xfrm rot="5400000" flipH="1" flipV="1">
            <a:off x="7233665" y="-932411"/>
            <a:ext cx="480547" cy="4025877"/>
          </a:xfrm>
          <a:prstGeom prst="bentConnector4">
            <a:avLst>
              <a:gd name="adj1" fmla="val 100427"/>
              <a:gd name="adj2" fmla="val 25812"/>
            </a:avLst>
          </a:prstGeom>
          <a:ln w="1905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31" name="TextBox 130">
            <a:extLst>
              <a:ext uri="{FF2B5EF4-FFF2-40B4-BE49-F238E27FC236}">
                <a16:creationId xmlns:a16="http://schemas.microsoft.com/office/drawing/2014/main" id="{14019541-5C65-47D2-BF02-A29CC4A7AC72}"/>
              </a:ext>
            </a:extLst>
          </p:cNvPr>
          <p:cNvSpPr txBox="1"/>
          <p:nvPr/>
        </p:nvSpPr>
        <p:spPr>
          <a:xfrm>
            <a:off x="8106165" y="1226921"/>
            <a:ext cx="1275461" cy="369332"/>
          </a:xfrm>
          <a:prstGeom prst="rect">
            <a:avLst/>
          </a:prstGeom>
          <a:noFill/>
        </p:spPr>
        <p:txBody>
          <a:bodyPr wrap="square">
            <a:spAutoFit/>
          </a:bodyPr>
          <a:lstStyle/>
          <a:p>
            <a:r>
              <a:rPr lang="en-US">
                <a:solidFill>
                  <a:srgbClr val="92D050"/>
                </a:solidFill>
                <a:latin typeface="Arial Rounded MT Bold" panose="020F0704030504030204" pitchFamily="34" charset="0"/>
                <a:cs typeface="heebo" panose="020B0604020202020204" pitchFamily="2" charset="-79"/>
              </a:rPr>
              <a:t>Are</a:t>
            </a:r>
            <a:endParaRPr lang="en-US">
              <a:solidFill>
                <a:srgbClr val="92D050"/>
              </a:solidFill>
              <a:latin typeface="Arial Rounded MT Bold" panose="020F0704030504030204" pitchFamily="34" charset="0"/>
            </a:endParaRPr>
          </a:p>
        </p:txBody>
      </p:sp>
      <p:sp>
        <p:nvSpPr>
          <p:cNvPr id="132" name="TextBox 131">
            <a:extLst>
              <a:ext uri="{FF2B5EF4-FFF2-40B4-BE49-F238E27FC236}">
                <a16:creationId xmlns:a16="http://schemas.microsoft.com/office/drawing/2014/main" id="{AE730168-5ECC-45BB-811A-A2567581630C}"/>
              </a:ext>
            </a:extLst>
          </p:cNvPr>
          <p:cNvSpPr txBox="1"/>
          <p:nvPr/>
        </p:nvSpPr>
        <p:spPr>
          <a:xfrm>
            <a:off x="6510520" y="506276"/>
            <a:ext cx="1926835" cy="369332"/>
          </a:xfrm>
          <a:prstGeom prst="rect">
            <a:avLst/>
          </a:prstGeom>
          <a:noFill/>
        </p:spPr>
        <p:txBody>
          <a:bodyPr wrap="square">
            <a:spAutoFit/>
          </a:bodyPr>
          <a:lstStyle/>
          <a:p>
            <a:r>
              <a:rPr lang="en-US">
                <a:solidFill>
                  <a:srgbClr val="92D050"/>
                </a:solidFill>
                <a:latin typeface="Arial Rounded MT Bold" panose="020F0704030504030204" pitchFamily="34" charset="0"/>
                <a:cs typeface="heebo" panose="020B0604020202020204" pitchFamily="2" charset="-79"/>
              </a:rPr>
              <a:t>Can be used in</a:t>
            </a:r>
            <a:endParaRPr lang="en-US">
              <a:solidFill>
                <a:srgbClr val="92D050"/>
              </a:solidFill>
              <a:latin typeface="Arial Rounded MT Bold" panose="020F0704030504030204" pitchFamily="34" charset="0"/>
            </a:endParaRPr>
          </a:p>
        </p:txBody>
      </p:sp>
      <p:sp>
        <p:nvSpPr>
          <p:cNvPr id="134" name="TextBox 133">
            <a:extLst>
              <a:ext uri="{FF2B5EF4-FFF2-40B4-BE49-F238E27FC236}">
                <a16:creationId xmlns:a16="http://schemas.microsoft.com/office/drawing/2014/main" id="{CE4BC316-646E-45DA-BEA8-2E924DB73259}"/>
              </a:ext>
            </a:extLst>
          </p:cNvPr>
          <p:cNvSpPr txBox="1"/>
          <p:nvPr/>
        </p:nvSpPr>
        <p:spPr>
          <a:xfrm>
            <a:off x="143108" y="4586608"/>
            <a:ext cx="1992928" cy="369332"/>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Relevant Words</a:t>
            </a:r>
            <a:endParaRPr lang="en-US">
              <a:solidFill>
                <a:schemeClr val="tx1">
                  <a:lumMod val="85000"/>
                  <a:lumOff val="15000"/>
                </a:schemeClr>
              </a:solidFill>
              <a:latin typeface="Arial Rounded MT Bold" panose="020F0704030504030204" pitchFamily="34" charset="0"/>
            </a:endParaRPr>
          </a:p>
        </p:txBody>
      </p:sp>
      <p:cxnSp>
        <p:nvCxnSpPr>
          <p:cNvPr id="135" name="Straight Arrow Connector 134">
            <a:extLst>
              <a:ext uri="{FF2B5EF4-FFF2-40B4-BE49-F238E27FC236}">
                <a16:creationId xmlns:a16="http://schemas.microsoft.com/office/drawing/2014/main" id="{137E7760-6604-417C-A0FA-926FE4404156}"/>
              </a:ext>
            </a:extLst>
          </p:cNvPr>
          <p:cNvCxnSpPr>
            <a:cxnSpLocks/>
            <a:endCxn id="134" idx="0"/>
          </p:cNvCxnSpPr>
          <p:nvPr/>
        </p:nvCxnSpPr>
        <p:spPr>
          <a:xfrm>
            <a:off x="1139572" y="3349232"/>
            <a:ext cx="0" cy="1237376"/>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38" name="TextBox 137">
            <a:extLst>
              <a:ext uri="{FF2B5EF4-FFF2-40B4-BE49-F238E27FC236}">
                <a16:creationId xmlns:a16="http://schemas.microsoft.com/office/drawing/2014/main" id="{61192E4D-AC94-4201-8C47-3C035B9A0ED4}"/>
              </a:ext>
            </a:extLst>
          </p:cNvPr>
          <p:cNvSpPr txBox="1"/>
          <p:nvPr/>
        </p:nvSpPr>
        <p:spPr>
          <a:xfrm>
            <a:off x="30682" y="3604800"/>
            <a:ext cx="1102062" cy="646331"/>
          </a:xfrm>
          <a:prstGeom prst="rect">
            <a:avLst/>
          </a:prstGeom>
          <a:noFill/>
        </p:spPr>
        <p:txBody>
          <a:bodyPr wrap="square">
            <a:spAutoFit/>
          </a:bodyPr>
          <a:lstStyle/>
          <a:p>
            <a:pPr algn="r"/>
            <a:r>
              <a:rPr lang="en-US">
                <a:solidFill>
                  <a:srgbClr val="FFC000"/>
                </a:solidFill>
                <a:latin typeface="Arial Rounded MT Bold" panose="020F0704030504030204" pitchFamily="34" charset="0"/>
                <a:cs typeface="heebo" panose="020B0604020202020204" pitchFamily="2" charset="-79"/>
              </a:rPr>
              <a:t>Among top 500</a:t>
            </a:r>
            <a:endParaRPr lang="en-US">
              <a:solidFill>
                <a:srgbClr val="FFC000"/>
              </a:solidFill>
              <a:latin typeface="Arial Rounded MT Bold" panose="020F0704030504030204" pitchFamily="34" charset="0"/>
            </a:endParaRPr>
          </a:p>
        </p:txBody>
      </p:sp>
      <p:sp>
        <p:nvSpPr>
          <p:cNvPr id="142" name="TextBox 141">
            <a:extLst>
              <a:ext uri="{FF2B5EF4-FFF2-40B4-BE49-F238E27FC236}">
                <a16:creationId xmlns:a16="http://schemas.microsoft.com/office/drawing/2014/main" id="{920F583A-17A4-4F30-916B-4029A799D4A9}"/>
              </a:ext>
            </a:extLst>
          </p:cNvPr>
          <p:cNvSpPr txBox="1"/>
          <p:nvPr/>
        </p:nvSpPr>
        <p:spPr>
          <a:xfrm>
            <a:off x="3591609" y="4579956"/>
            <a:ext cx="1992928" cy="369332"/>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Word N-grams</a:t>
            </a:r>
            <a:endParaRPr lang="en-US">
              <a:solidFill>
                <a:schemeClr val="tx1">
                  <a:lumMod val="85000"/>
                  <a:lumOff val="15000"/>
                </a:schemeClr>
              </a:solidFill>
              <a:latin typeface="Arial Rounded MT Bold" panose="020F0704030504030204" pitchFamily="34" charset="0"/>
            </a:endParaRPr>
          </a:p>
        </p:txBody>
      </p:sp>
      <p:sp>
        <p:nvSpPr>
          <p:cNvPr id="143" name="TextBox 142">
            <a:extLst>
              <a:ext uri="{FF2B5EF4-FFF2-40B4-BE49-F238E27FC236}">
                <a16:creationId xmlns:a16="http://schemas.microsoft.com/office/drawing/2014/main" id="{C335B25C-0113-49DE-A915-31863812D05F}"/>
              </a:ext>
            </a:extLst>
          </p:cNvPr>
          <p:cNvSpPr txBox="1"/>
          <p:nvPr/>
        </p:nvSpPr>
        <p:spPr>
          <a:xfrm>
            <a:off x="3591609" y="5001354"/>
            <a:ext cx="2616406" cy="369332"/>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Character Emoticons</a:t>
            </a:r>
            <a:endParaRPr lang="en-US">
              <a:solidFill>
                <a:schemeClr val="tx1">
                  <a:lumMod val="85000"/>
                  <a:lumOff val="15000"/>
                </a:schemeClr>
              </a:solidFill>
              <a:latin typeface="Arial Rounded MT Bold" panose="020F0704030504030204" pitchFamily="34" charset="0"/>
            </a:endParaRPr>
          </a:p>
        </p:txBody>
      </p:sp>
      <p:sp>
        <p:nvSpPr>
          <p:cNvPr id="144" name="TextBox 143">
            <a:extLst>
              <a:ext uri="{FF2B5EF4-FFF2-40B4-BE49-F238E27FC236}">
                <a16:creationId xmlns:a16="http://schemas.microsoft.com/office/drawing/2014/main" id="{039986E6-5603-4126-8A0C-51BA4171D1CD}"/>
              </a:ext>
            </a:extLst>
          </p:cNvPr>
          <p:cNvSpPr txBox="1"/>
          <p:nvPr/>
        </p:nvSpPr>
        <p:spPr>
          <a:xfrm>
            <a:off x="3591609" y="5422752"/>
            <a:ext cx="2616406" cy="369332"/>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Sarcasm Indicative</a:t>
            </a:r>
            <a:endParaRPr lang="en-US">
              <a:solidFill>
                <a:schemeClr val="tx1">
                  <a:lumMod val="85000"/>
                  <a:lumOff val="15000"/>
                </a:schemeClr>
              </a:solidFill>
              <a:latin typeface="Arial Rounded MT Bold" panose="020F0704030504030204" pitchFamily="34" charset="0"/>
            </a:endParaRPr>
          </a:p>
        </p:txBody>
      </p:sp>
      <p:sp>
        <p:nvSpPr>
          <p:cNvPr id="145" name="Right Bracket 144">
            <a:extLst>
              <a:ext uri="{FF2B5EF4-FFF2-40B4-BE49-F238E27FC236}">
                <a16:creationId xmlns:a16="http://schemas.microsoft.com/office/drawing/2014/main" id="{38B9599A-A571-425B-A02E-C8899F26DF73}"/>
              </a:ext>
            </a:extLst>
          </p:cNvPr>
          <p:cNvSpPr/>
          <p:nvPr/>
        </p:nvSpPr>
        <p:spPr>
          <a:xfrm rot="10800000">
            <a:off x="3561202" y="4623241"/>
            <a:ext cx="282497" cy="1172925"/>
          </a:xfrm>
          <a:prstGeom prst="rightBracket">
            <a:avLst/>
          </a:prstGeom>
          <a:ln w="19050">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6" name="Right Bracket 145">
            <a:extLst>
              <a:ext uri="{FF2B5EF4-FFF2-40B4-BE49-F238E27FC236}">
                <a16:creationId xmlns:a16="http://schemas.microsoft.com/office/drawing/2014/main" id="{3343C2B3-2757-44BC-89D2-50A546BF4463}"/>
              </a:ext>
            </a:extLst>
          </p:cNvPr>
          <p:cNvSpPr/>
          <p:nvPr/>
        </p:nvSpPr>
        <p:spPr>
          <a:xfrm>
            <a:off x="5925518" y="4615217"/>
            <a:ext cx="282497" cy="1172925"/>
          </a:xfrm>
          <a:prstGeom prst="rightBracket">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7" name="TextBox 146">
            <a:extLst>
              <a:ext uri="{FF2B5EF4-FFF2-40B4-BE49-F238E27FC236}">
                <a16:creationId xmlns:a16="http://schemas.microsoft.com/office/drawing/2014/main" id="{8FE41A9C-7FB7-4547-A7C7-A4A779481621}"/>
              </a:ext>
            </a:extLst>
          </p:cNvPr>
          <p:cNvSpPr txBox="1"/>
          <p:nvPr/>
        </p:nvSpPr>
        <p:spPr>
          <a:xfrm>
            <a:off x="7308288" y="5010885"/>
            <a:ext cx="1171189" cy="369332"/>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Features</a:t>
            </a:r>
            <a:endParaRPr lang="en-US">
              <a:solidFill>
                <a:schemeClr val="tx1">
                  <a:lumMod val="85000"/>
                  <a:lumOff val="15000"/>
                </a:schemeClr>
              </a:solidFill>
              <a:latin typeface="Arial Rounded MT Bold" panose="020F0704030504030204" pitchFamily="34" charset="0"/>
            </a:endParaRPr>
          </a:p>
        </p:txBody>
      </p:sp>
      <p:cxnSp>
        <p:nvCxnSpPr>
          <p:cNvPr id="149" name="Connector: Elbow 148">
            <a:extLst>
              <a:ext uri="{FF2B5EF4-FFF2-40B4-BE49-F238E27FC236}">
                <a16:creationId xmlns:a16="http://schemas.microsoft.com/office/drawing/2014/main" id="{7E3C32A8-D644-43D5-A3D5-FFCA5768A56D}"/>
              </a:ext>
            </a:extLst>
          </p:cNvPr>
          <p:cNvCxnSpPr>
            <a:stCxn id="7" idx="2"/>
            <a:endCxn id="145" idx="2"/>
          </p:cNvCxnSpPr>
          <p:nvPr/>
        </p:nvCxnSpPr>
        <p:spPr>
          <a:xfrm rot="16200000" flipH="1">
            <a:off x="1774451" y="3422951"/>
            <a:ext cx="1875853" cy="1697650"/>
          </a:xfrm>
          <a:prstGeom prst="bentConnector4">
            <a:avLst>
              <a:gd name="adj1" fmla="val 34368"/>
              <a:gd name="adj2" fmla="val 60284"/>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54" name="TextBox 153">
            <a:extLst>
              <a:ext uri="{FF2B5EF4-FFF2-40B4-BE49-F238E27FC236}">
                <a16:creationId xmlns:a16="http://schemas.microsoft.com/office/drawing/2014/main" id="{F2408F11-9638-447E-AD1F-3FD1DC91102C}"/>
              </a:ext>
            </a:extLst>
          </p:cNvPr>
          <p:cNvSpPr txBox="1"/>
          <p:nvPr/>
        </p:nvSpPr>
        <p:spPr>
          <a:xfrm>
            <a:off x="1863551" y="3651242"/>
            <a:ext cx="996466" cy="369332"/>
          </a:xfrm>
          <a:prstGeom prst="rect">
            <a:avLst/>
          </a:prstGeom>
          <a:noFill/>
        </p:spPr>
        <p:txBody>
          <a:bodyPr wrap="square">
            <a:spAutoFit/>
          </a:bodyPr>
          <a:lstStyle/>
          <a:p>
            <a:pPr algn="ctr"/>
            <a:r>
              <a:rPr lang="en-US">
                <a:solidFill>
                  <a:srgbClr val="FFC000"/>
                </a:solidFill>
                <a:latin typeface="Arial Rounded MT Bold" panose="020F0704030504030204" pitchFamily="34" charset="0"/>
                <a:cs typeface="heebo" panose="020B0604020202020204" pitchFamily="2" charset="-79"/>
              </a:rPr>
              <a:t>Uses</a:t>
            </a:r>
            <a:endParaRPr lang="en-US">
              <a:solidFill>
                <a:srgbClr val="FFC000"/>
              </a:solidFill>
              <a:latin typeface="Arial Rounded MT Bold" panose="020F0704030504030204" pitchFamily="34" charset="0"/>
            </a:endParaRPr>
          </a:p>
        </p:txBody>
      </p:sp>
      <p:sp>
        <p:nvSpPr>
          <p:cNvPr id="157" name="TextBox 156">
            <a:extLst>
              <a:ext uri="{FF2B5EF4-FFF2-40B4-BE49-F238E27FC236}">
                <a16:creationId xmlns:a16="http://schemas.microsoft.com/office/drawing/2014/main" id="{7D5EA106-886E-405E-BEF5-9730E4A5ECE6}"/>
              </a:ext>
            </a:extLst>
          </p:cNvPr>
          <p:cNvSpPr txBox="1"/>
          <p:nvPr/>
        </p:nvSpPr>
        <p:spPr>
          <a:xfrm>
            <a:off x="6238421" y="4836302"/>
            <a:ext cx="1054004" cy="369332"/>
          </a:xfrm>
          <a:prstGeom prst="rect">
            <a:avLst/>
          </a:prstGeom>
          <a:noFill/>
        </p:spPr>
        <p:txBody>
          <a:bodyPr wrap="square">
            <a:spAutoFit/>
          </a:bodyPr>
          <a:lstStyle/>
          <a:p>
            <a:pPr algn="ctr"/>
            <a:r>
              <a:rPr lang="en-US">
                <a:solidFill>
                  <a:srgbClr val="FF0000"/>
                </a:solidFill>
                <a:latin typeface="Arial Rounded MT Bold" panose="020F0704030504030204" pitchFamily="34" charset="0"/>
                <a:cs typeface="heebo" panose="020B0604020202020204" pitchFamily="2" charset="-79"/>
              </a:rPr>
              <a:t>As</a:t>
            </a:r>
            <a:endParaRPr lang="en-US">
              <a:solidFill>
                <a:srgbClr val="FF0000"/>
              </a:solidFill>
              <a:latin typeface="Arial Rounded MT Bold" panose="020F0704030504030204" pitchFamily="34" charset="0"/>
            </a:endParaRPr>
          </a:p>
        </p:txBody>
      </p:sp>
      <p:cxnSp>
        <p:nvCxnSpPr>
          <p:cNvPr id="156" name="Straight Arrow Connector 155">
            <a:extLst>
              <a:ext uri="{FF2B5EF4-FFF2-40B4-BE49-F238E27FC236}">
                <a16:creationId xmlns:a16="http://schemas.microsoft.com/office/drawing/2014/main" id="{B07AC82D-8BE9-4F6D-9F8D-B2BC86CF378B}"/>
              </a:ext>
            </a:extLst>
          </p:cNvPr>
          <p:cNvCxnSpPr>
            <a:stCxn id="146" idx="2"/>
            <a:endCxn id="147" idx="1"/>
          </p:cNvCxnSpPr>
          <p:nvPr/>
        </p:nvCxnSpPr>
        <p:spPr>
          <a:xfrm flipV="1">
            <a:off x="6208015" y="5195551"/>
            <a:ext cx="1100273" cy="6129"/>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8" name="TextBox 157">
            <a:extLst>
              <a:ext uri="{FF2B5EF4-FFF2-40B4-BE49-F238E27FC236}">
                <a16:creationId xmlns:a16="http://schemas.microsoft.com/office/drawing/2014/main" id="{928493D9-93E0-47FB-82CC-066ABBB90F40}"/>
              </a:ext>
            </a:extLst>
          </p:cNvPr>
          <p:cNvSpPr txBox="1"/>
          <p:nvPr/>
        </p:nvSpPr>
        <p:spPr>
          <a:xfrm>
            <a:off x="7577191" y="3275355"/>
            <a:ext cx="1913467" cy="646331"/>
          </a:xfrm>
          <a:prstGeom prst="rect">
            <a:avLst/>
          </a:prstGeom>
          <a:noFill/>
        </p:spPr>
        <p:txBody>
          <a:bodyPr wrap="square">
            <a:spAutoFit/>
          </a:bodyPr>
          <a:lstStyle/>
          <a:p>
            <a:pPr algn="just"/>
            <a:r>
              <a:rPr lang="en-US">
                <a:solidFill>
                  <a:schemeClr val="tx1">
                    <a:lumMod val="85000"/>
                    <a:lumOff val="15000"/>
                  </a:schemeClr>
                </a:solidFill>
                <a:latin typeface="Arial Rounded MT Bold" panose="020F0704030504030204" pitchFamily="34" charset="0"/>
                <a:cs typeface="heebo" panose="020B0604020202020204" pitchFamily="2" charset="-79"/>
              </a:rPr>
              <a:t>Support Vector Machine</a:t>
            </a:r>
            <a:endParaRPr lang="en-US">
              <a:solidFill>
                <a:schemeClr val="tx1">
                  <a:lumMod val="85000"/>
                  <a:lumOff val="15000"/>
                </a:schemeClr>
              </a:solidFill>
              <a:latin typeface="Arial Rounded MT Bold" panose="020F0704030504030204" pitchFamily="34" charset="0"/>
            </a:endParaRPr>
          </a:p>
        </p:txBody>
      </p:sp>
      <p:sp>
        <p:nvSpPr>
          <p:cNvPr id="159" name="TextBox 158">
            <a:extLst>
              <a:ext uri="{FF2B5EF4-FFF2-40B4-BE49-F238E27FC236}">
                <a16:creationId xmlns:a16="http://schemas.microsoft.com/office/drawing/2014/main" id="{DAA417E3-4C26-4C86-921C-DCD5F2E02B22}"/>
              </a:ext>
            </a:extLst>
          </p:cNvPr>
          <p:cNvSpPr txBox="1"/>
          <p:nvPr/>
        </p:nvSpPr>
        <p:spPr>
          <a:xfrm>
            <a:off x="9950995" y="3271374"/>
            <a:ext cx="1468491" cy="646331"/>
          </a:xfrm>
          <a:prstGeom prst="rect">
            <a:avLst/>
          </a:prstGeom>
          <a:noFill/>
        </p:spPr>
        <p:txBody>
          <a:bodyPr wrap="square">
            <a:spAutoFit/>
          </a:bodyPr>
          <a:lstStyle/>
          <a:p>
            <a:pPr algn="r"/>
            <a:r>
              <a:rPr lang="en-US">
                <a:solidFill>
                  <a:schemeClr val="tx1">
                    <a:lumMod val="85000"/>
                    <a:lumOff val="15000"/>
                  </a:schemeClr>
                </a:solidFill>
                <a:latin typeface="Arial Rounded MT Bold" panose="020F0704030504030204" pitchFamily="34" charset="0"/>
                <a:cs typeface="heebo" panose="020B0604020202020204" pitchFamily="2" charset="-79"/>
              </a:rPr>
              <a:t>Random Forest</a:t>
            </a:r>
            <a:endParaRPr lang="en-US">
              <a:solidFill>
                <a:schemeClr val="tx1">
                  <a:lumMod val="85000"/>
                  <a:lumOff val="15000"/>
                </a:schemeClr>
              </a:solidFill>
              <a:latin typeface="Arial Rounded MT Bold" panose="020F0704030504030204" pitchFamily="34" charset="0"/>
            </a:endParaRPr>
          </a:p>
        </p:txBody>
      </p:sp>
      <p:sp>
        <p:nvSpPr>
          <p:cNvPr id="160" name="TextBox 159">
            <a:extLst>
              <a:ext uri="{FF2B5EF4-FFF2-40B4-BE49-F238E27FC236}">
                <a16:creationId xmlns:a16="http://schemas.microsoft.com/office/drawing/2014/main" id="{84EC06D2-0F01-4A1F-96D0-5556F33655C9}"/>
              </a:ext>
            </a:extLst>
          </p:cNvPr>
          <p:cNvSpPr txBox="1"/>
          <p:nvPr/>
        </p:nvSpPr>
        <p:spPr>
          <a:xfrm>
            <a:off x="8959874" y="5013712"/>
            <a:ext cx="1054004" cy="369332"/>
          </a:xfrm>
          <a:prstGeom prst="rect">
            <a:avLst/>
          </a:prstGeom>
          <a:noFill/>
        </p:spPr>
        <p:txBody>
          <a:bodyPr wrap="square">
            <a:spAutoFit/>
          </a:bodyPr>
          <a:lstStyle/>
          <a:p>
            <a:pPr algn="ctr"/>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Model</a:t>
            </a:r>
            <a:endParaRPr lang="en-US">
              <a:solidFill>
                <a:schemeClr val="tx1">
                  <a:lumMod val="85000"/>
                  <a:lumOff val="15000"/>
                </a:schemeClr>
              </a:solidFill>
              <a:latin typeface="Arial Rounded MT Bold" panose="020F0704030504030204" pitchFamily="34" charset="0"/>
            </a:endParaRPr>
          </a:p>
        </p:txBody>
      </p:sp>
      <p:sp>
        <p:nvSpPr>
          <p:cNvPr id="161" name="Right Bracket 160">
            <a:extLst>
              <a:ext uri="{FF2B5EF4-FFF2-40B4-BE49-F238E27FC236}">
                <a16:creationId xmlns:a16="http://schemas.microsoft.com/office/drawing/2014/main" id="{EF07DA41-46A2-4038-B139-9C7DA6114875}"/>
              </a:ext>
            </a:extLst>
          </p:cNvPr>
          <p:cNvSpPr/>
          <p:nvPr/>
        </p:nvSpPr>
        <p:spPr>
          <a:xfrm rot="5400000">
            <a:off x="9345628" y="1828205"/>
            <a:ext cx="282497" cy="3865218"/>
          </a:xfrm>
          <a:prstGeom prst="rightBracket">
            <a:avLst/>
          </a:prstGeom>
          <a:ln w="19050">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62" name="Straight Arrow Connector 161">
            <a:extLst>
              <a:ext uri="{FF2B5EF4-FFF2-40B4-BE49-F238E27FC236}">
                <a16:creationId xmlns:a16="http://schemas.microsoft.com/office/drawing/2014/main" id="{4DF1B985-64FC-4577-BB12-6B541B6E1369}"/>
              </a:ext>
            </a:extLst>
          </p:cNvPr>
          <p:cNvCxnSpPr>
            <a:cxnSpLocks/>
            <a:stCxn id="161" idx="2"/>
            <a:endCxn id="160" idx="0"/>
          </p:cNvCxnSpPr>
          <p:nvPr/>
        </p:nvCxnSpPr>
        <p:spPr>
          <a:xfrm flipH="1">
            <a:off x="9486876" y="3902063"/>
            <a:ext cx="1" cy="1111649"/>
          </a:xfrm>
          <a:prstGeom prst="straightConnector1">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82" name="Straight Arrow Connector 181">
            <a:extLst>
              <a:ext uri="{FF2B5EF4-FFF2-40B4-BE49-F238E27FC236}">
                <a16:creationId xmlns:a16="http://schemas.microsoft.com/office/drawing/2014/main" id="{FECC112E-64F3-4CE3-A16D-EE0A13FC988C}"/>
              </a:ext>
            </a:extLst>
          </p:cNvPr>
          <p:cNvCxnSpPr>
            <a:cxnSpLocks/>
            <a:stCxn id="147" idx="3"/>
            <a:endCxn id="160" idx="1"/>
          </p:cNvCxnSpPr>
          <p:nvPr/>
        </p:nvCxnSpPr>
        <p:spPr>
          <a:xfrm>
            <a:off x="8479477" y="5195551"/>
            <a:ext cx="480397" cy="2827"/>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7" name="TextBox 186">
            <a:extLst>
              <a:ext uri="{FF2B5EF4-FFF2-40B4-BE49-F238E27FC236}">
                <a16:creationId xmlns:a16="http://schemas.microsoft.com/office/drawing/2014/main" id="{822941D3-27B5-427B-AA55-B388D09B8EE5}"/>
              </a:ext>
            </a:extLst>
          </p:cNvPr>
          <p:cNvSpPr txBox="1"/>
          <p:nvPr/>
        </p:nvSpPr>
        <p:spPr>
          <a:xfrm>
            <a:off x="9445391" y="3994809"/>
            <a:ext cx="996466" cy="923330"/>
          </a:xfrm>
          <a:prstGeom prst="rect">
            <a:avLst/>
          </a:prstGeom>
          <a:noFill/>
        </p:spPr>
        <p:txBody>
          <a:bodyPr wrap="square">
            <a:spAutoFit/>
          </a:bodyPr>
          <a:lstStyle/>
          <a:p>
            <a:r>
              <a:rPr lang="en-US">
                <a:solidFill>
                  <a:srgbClr val="FFC000"/>
                </a:solidFill>
                <a:latin typeface="Arial Rounded MT Bold" panose="020F0704030504030204" pitchFamily="34" charset="0"/>
                <a:cs typeface="heebo" panose="020B0604020202020204" pitchFamily="2" charset="-79"/>
              </a:rPr>
              <a:t>Used To Train</a:t>
            </a:r>
            <a:endParaRPr lang="en-US">
              <a:solidFill>
                <a:srgbClr val="FFC000"/>
              </a:solidFill>
              <a:latin typeface="Arial Rounded MT Bold" panose="020F0704030504030204" pitchFamily="34" charset="0"/>
            </a:endParaRPr>
          </a:p>
        </p:txBody>
      </p:sp>
      <p:pic>
        <p:nvPicPr>
          <p:cNvPr id="2" name="A7.1">
            <a:hlinkClick r:id="" action="ppaction://media"/>
            <a:extLst>
              <a:ext uri="{FF2B5EF4-FFF2-40B4-BE49-F238E27FC236}">
                <a16:creationId xmlns:a16="http://schemas.microsoft.com/office/drawing/2014/main" id="{FC93BF6F-CAB2-4B1B-8546-56E304B07B1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364142" y="139429"/>
            <a:ext cx="609600" cy="609600"/>
          </a:xfrm>
          <a:prstGeom prst="rect">
            <a:avLst/>
          </a:prstGeom>
        </p:spPr>
      </p:pic>
      <p:pic>
        <p:nvPicPr>
          <p:cNvPr id="3" name="A7.2">
            <a:hlinkClick r:id="" action="ppaction://media"/>
            <a:extLst>
              <a:ext uri="{FF2B5EF4-FFF2-40B4-BE49-F238E27FC236}">
                <a16:creationId xmlns:a16="http://schemas.microsoft.com/office/drawing/2014/main" id="{483FD0E0-1D06-4F18-9893-BF8492D8AE32}"/>
              </a:ext>
            </a:extLst>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2407577" y="130135"/>
            <a:ext cx="609600" cy="609600"/>
          </a:xfrm>
          <a:prstGeom prst="rect">
            <a:avLst/>
          </a:prstGeom>
        </p:spPr>
      </p:pic>
    </p:spTree>
    <p:extLst>
      <p:ext uri="{BB962C8B-B14F-4D97-AF65-F5344CB8AC3E}">
        <p14:creationId xmlns:p14="http://schemas.microsoft.com/office/powerpoint/2010/main" val="79913804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108" fill="hold"/>
                                        <p:tgtEl>
                                          <p:spTgt spid="2"/>
                                        </p:tgtEl>
                                      </p:cBhvr>
                                    </p:cmd>
                                  </p:childTnLst>
                                </p:cTn>
                              </p:par>
                              <p:par>
                                <p:cTn id="7" presetID="10" presetClass="entr" presetSubtype="0" fill="hold" grpId="0" nodeType="withEffect">
                                  <p:stCondLst>
                                    <p:cond delay="1600"/>
                                  </p:stCondLst>
                                  <p:childTnLst>
                                    <p:set>
                                      <p:cBhvr>
                                        <p:cTn id="8" dur="1" fill="hold">
                                          <p:stCondLst>
                                            <p:cond delay="0"/>
                                          </p:stCondLst>
                                        </p:cTn>
                                        <p:tgtEl>
                                          <p:spTgt spid="15"/>
                                        </p:tgtEl>
                                        <p:attrNameLst>
                                          <p:attrName>style.visibility</p:attrName>
                                        </p:attrNameLst>
                                      </p:cBhvr>
                                      <p:to>
                                        <p:strVal val="visible"/>
                                      </p:to>
                                    </p:set>
                                    <p:animEffect transition="in" filter="fade">
                                      <p:cBhvr>
                                        <p:cTn id="9" dur="500"/>
                                        <p:tgtEl>
                                          <p:spTgt spid="15"/>
                                        </p:tgtEl>
                                      </p:cBhvr>
                                    </p:animEffect>
                                  </p:childTnLst>
                                </p:cTn>
                              </p:par>
                              <p:par>
                                <p:cTn id="10" presetID="10" presetClass="entr" presetSubtype="0" fill="hold" grpId="0" nodeType="withEffect">
                                  <p:stCondLst>
                                    <p:cond delay="200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par>
                                <p:cTn id="13" presetID="22" presetClass="entr" presetSubtype="8" fill="hold" grpId="0" nodeType="withEffect">
                                  <p:stCondLst>
                                    <p:cond delay="4000"/>
                                  </p:stCondLst>
                                  <p:childTnLst>
                                    <p:set>
                                      <p:cBhvr>
                                        <p:cTn id="14" dur="1" fill="hold">
                                          <p:stCondLst>
                                            <p:cond delay="0"/>
                                          </p:stCondLst>
                                        </p:cTn>
                                        <p:tgtEl>
                                          <p:spTgt spid="19"/>
                                        </p:tgtEl>
                                        <p:attrNameLst>
                                          <p:attrName>style.visibility</p:attrName>
                                        </p:attrNameLst>
                                      </p:cBhvr>
                                      <p:to>
                                        <p:strVal val="visible"/>
                                      </p:to>
                                    </p:set>
                                    <p:animEffect transition="in" filter="wipe(left)">
                                      <p:cBhvr>
                                        <p:cTn id="15" dur="2900"/>
                                        <p:tgtEl>
                                          <p:spTgt spid="19"/>
                                        </p:tgtEl>
                                      </p:cBhvr>
                                    </p:animEffect>
                                  </p:childTnLst>
                                </p:cTn>
                              </p:par>
                              <p:par>
                                <p:cTn id="16" presetID="10" presetClass="entr" presetSubtype="0" fill="hold" grpId="0" nodeType="withEffect">
                                  <p:stCondLst>
                                    <p:cond delay="400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par>
                                <p:cTn id="19" presetID="10" presetClass="entr" presetSubtype="0" fill="hold" grpId="0" nodeType="withEffect">
                                  <p:stCondLst>
                                    <p:cond delay="470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500"/>
                                        <p:tgtEl>
                                          <p:spTgt spid="16"/>
                                        </p:tgtEl>
                                      </p:cBhvr>
                                    </p:animEffect>
                                  </p:childTnLst>
                                </p:cTn>
                              </p:par>
                              <p:par>
                                <p:cTn id="22" presetID="21" presetClass="entr" presetSubtype="1" fill="hold" nodeType="withEffect">
                                  <p:stCondLst>
                                    <p:cond delay="5100"/>
                                  </p:stCondLst>
                                  <p:childTnLst>
                                    <p:set>
                                      <p:cBhvr>
                                        <p:cTn id="23" dur="1" fill="hold">
                                          <p:stCondLst>
                                            <p:cond delay="0"/>
                                          </p:stCondLst>
                                        </p:cTn>
                                        <p:tgtEl>
                                          <p:spTgt spid="21"/>
                                        </p:tgtEl>
                                        <p:attrNameLst>
                                          <p:attrName>style.visibility</p:attrName>
                                        </p:attrNameLst>
                                      </p:cBhvr>
                                      <p:to>
                                        <p:strVal val="visible"/>
                                      </p:to>
                                    </p:set>
                                    <p:animEffect transition="in" filter="wheel(1)">
                                      <p:cBhvr>
                                        <p:cTn id="24" dur="2000"/>
                                        <p:tgtEl>
                                          <p:spTgt spid="21"/>
                                        </p:tgtEl>
                                      </p:cBhvr>
                                    </p:animEffect>
                                  </p:childTnLst>
                                </p:cTn>
                              </p:par>
                              <p:par>
                                <p:cTn id="25" presetID="16" presetClass="entr" presetSubtype="42" fill="hold" grpId="0" nodeType="withEffect">
                                  <p:stCondLst>
                                    <p:cond delay="5100"/>
                                  </p:stCondLst>
                                  <p:childTnLst>
                                    <p:set>
                                      <p:cBhvr>
                                        <p:cTn id="26" dur="1" fill="hold">
                                          <p:stCondLst>
                                            <p:cond delay="0"/>
                                          </p:stCondLst>
                                        </p:cTn>
                                        <p:tgtEl>
                                          <p:spTgt spid="24"/>
                                        </p:tgtEl>
                                        <p:attrNameLst>
                                          <p:attrName>style.visibility</p:attrName>
                                        </p:attrNameLst>
                                      </p:cBhvr>
                                      <p:to>
                                        <p:strVal val="visible"/>
                                      </p:to>
                                    </p:set>
                                    <p:animEffect transition="in" filter="barn(outHorizontal)">
                                      <p:cBhvr>
                                        <p:cTn id="27" dur="1000"/>
                                        <p:tgtEl>
                                          <p:spTgt spid="24"/>
                                        </p:tgtEl>
                                      </p:cBhvr>
                                    </p:animEffect>
                                  </p:childTnLst>
                                </p:cTn>
                              </p:par>
                              <p:par>
                                <p:cTn id="28" presetID="10" presetClass="entr" presetSubtype="0" fill="hold" grpId="0" nodeType="withEffect">
                                  <p:stCondLst>
                                    <p:cond delay="535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par>
                                <p:cTn id="31" presetID="10" presetClass="entr" presetSubtype="0" fill="hold" grpId="0" nodeType="withEffect">
                                  <p:stCondLst>
                                    <p:cond delay="6400"/>
                                  </p:stCondLst>
                                  <p:childTnLst>
                                    <p:set>
                                      <p:cBhvr>
                                        <p:cTn id="32" dur="1" fill="hold">
                                          <p:stCondLst>
                                            <p:cond delay="0"/>
                                          </p:stCondLst>
                                        </p:cTn>
                                        <p:tgtEl>
                                          <p:spTgt spid="18"/>
                                        </p:tgtEl>
                                        <p:attrNameLst>
                                          <p:attrName>style.visibility</p:attrName>
                                        </p:attrNameLst>
                                      </p:cBhvr>
                                      <p:to>
                                        <p:strVal val="visible"/>
                                      </p:to>
                                    </p:set>
                                    <p:animEffect transition="in" filter="fade">
                                      <p:cBhvr>
                                        <p:cTn id="33" dur="500"/>
                                        <p:tgtEl>
                                          <p:spTgt spid="18"/>
                                        </p:tgtEl>
                                      </p:cBhvr>
                                    </p:animEffect>
                                  </p:childTnLst>
                                </p:cTn>
                              </p:par>
                              <p:par>
                                <p:cTn id="34" presetID="22" presetClass="entr" presetSubtype="1" fill="hold" nodeType="withEffect">
                                  <p:stCondLst>
                                    <p:cond delay="7600"/>
                                  </p:stCondLst>
                                  <p:childTnLst>
                                    <p:set>
                                      <p:cBhvr>
                                        <p:cTn id="35" dur="1" fill="hold">
                                          <p:stCondLst>
                                            <p:cond delay="0"/>
                                          </p:stCondLst>
                                        </p:cTn>
                                        <p:tgtEl>
                                          <p:spTgt spid="25"/>
                                        </p:tgtEl>
                                        <p:attrNameLst>
                                          <p:attrName>style.visibility</p:attrName>
                                        </p:attrNameLst>
                                      </p:cBhvr>
                                      <p:to>
                                        <p:strVal val="visible"/>
                                      </p:to>
                                    </p:set>
                                    <p:animEffect transition="in" filter="wipe(up)">
                                      <p:cBhvr>
                                        <p:cTn id="36" dur="500"/>
                                        <p:tgtEl>
                                          <p:spTgt spid="25"/>
                                        </p:tgtEl>
                                      </p:cBhvr>
                                    </p:animEffect>
                                  </p:childTnLst>
                                </p:cTn>
                              </p:par>
                              <p:par>
                                <p:cTn id="37" presetID="16" presetClass="entr" presetSubtype="42" fill="hold" grpId="0" nodeType="withEffect">
                                  <p:stCondLst>
                                    <p:cond delay="7800"/>
                                  </p:stCondLst>
                                  <p:childTnLst>
                                    <p:set>
                                      <p:cBhvr>
                                        <p:cTn id="38" dur="1" fill="hold">
                                          <p:stCondLst>
                                            <p:cond delay="0"/>
                                          </p:stCondLst>
                                        </p:cTn>
                                        <p:tgtEl>
                                          <p:spTgt spid="78"/>
                                        </p:tgtEl>
                                        <p:attrNameLst>
                                          <p:attrName>style.visibility</p:attrName>
                                        </p:attrNameLst>
                                      </p:cBhvr>
                                      <p:to>
                                        <p:strVal val="visible"/>
                                      </p:to>
                                    </p:set>
                                    <p:animEffect transition="in" filter="barn(outHorizontal)">
                                      <p:cBhvr>
                                        <p:cTn id="39" dur="750"/>
                                        <p:tgtEl>
                                          <p:spTgt spid="78"/>
                                        </p:tgtEl>
                                      </p:cBhvr>
                                    </p:animEffect>
                                  </p:childTnLst>
                                </p:cTn>
                              </p:par>
                              <p:par>
                                <p:cTn id="40" presetID="10" presetClass="entr" presetSubtype="0" fill="hold" grpId="0" nodeType="withEffect">
                                  <p:stCondLst>
                                    <p:cond delay="8800"/>
                                  </p:stCondLst>
                                  <p:childTnLst>
                                    <p:set>
                                      <p:cBhvr>
                                        <p:cTn id="41" dur="1" fill="hold">
                                          <p:stCondLst>
                                            <p:cond delay="0"/>
                                          </p:stCondLst>
                                        </p:cTn>
                                        <p:tgtEl>
                                          <p:spTgt spid="28"/>
                                        </p:tgtEl>
                                        <p:attrNameLst>
                                          <p:attrName>style.visibility</p:attrName>
                                        </p:attrNameLst>
                                      </p:cBhvr>
                                      <p:to>
                                        <p:strVal val="visible"/>
                                      </p:to>
                                    </p:set>
                                    <p:animEffect transition="in" filter="fade">
                                      <p:cBhvr>
                                        <p:cTn id="42" dur="500"/>
                                        <p:tgtEl>
                                          <p:spTgt spid="28"/>
                                        </p:tgtEl>
                                      </p:cBhvr>
                                    </p:animEffect>
                                  </p:childTnLst>
                                </p:cTn>
                              </p:par>
                              <p:par>
                                <p:cTn id="43" presetID="22" presetClass="entr" presetSubtype="8" fill="hold" nodeType="withEffect">
                                  <p:stCondLst>
                                    <p:cond delay="11200"/>
                                  </p:stCondLst>
                                  <p:childTnLst>
                                    <p:set>
                                      <p:cBhvr>
                                        <p:cTn id="44" dur="1" fill="hold">
                                          <p:stCondLst>
                                            <p:cond delay="0"/>
                                          </p:stCondLst>
                                        </p:cTn>
                                        <p:tgtEl>
                                          <p:spTgt spid="48"/>
                                        </p:tgtEl>
                                        <p:attrNameLst>
                                          <p:attrName>style.visibility</p:attrName>
                                        </p:attrNameLst>
                                      </p:cBhvr>
                                      <p:to>
                                        <p:strVal val="visible"/>
                                      </p:to>
                                    </p:set>
                                    <p:animEffect transition="in" filter="wipe(left)">
                                      <p:cBhvr>
                                        <p:cTn id="45" dur="500"/>
                                        <p:tgtEl>
                                          <p:spTgt spid="48"/>
                                        </p:tgtEl>
                                      </p:cBhvr>
                                    </p:animEffect>
                                  </p:childTnLst>
                                </p:cTn>
                              </p:par>
                              <p:par>
                                <p:cTn id="46" presetID="10" presetClass="entr" presetSubtype="0" fill="hold" grpId="0" nodeType="withEffect">
                                  <p:stCondLst>
                                    <p:cond delay="11500"/>
                                  </p:stCondLst>
                                  <p:childTnLst>
                                    <p:set>
                                      <p:cBhvr>
                                        <p:cTn id="47" dur="1" fill="hold">
                                          <p:stCondLst>
                                            <p:cond delay="0"/>
                                          </p:stCondLst>
                                        </p:cTn>
                                        <p:tgtEl>
                                          <p:spTgt spid="29"/>
                                        </p:tgtEl>
                                        <p:attrNameLst>
                                          <p:attrName>style.visibility</p:attrName>
                                        </p:attrNameLst>
                                      </p:cBhvr>
                                      <p:to>
                                        <p:strVal val="visible"/>
                                      </p:to>
                                    </p:set>
                                    <p:animEffect transition="in" filter="fade">
                                      <p:cBhvr>
                                        <p:cTn id="48" dur="500"/>
                                        <p:tgtEl>
                                          <p:spTgt spid="29"/>
                                        </p:tgtEl>
                                      </p:cBhvr>
                                    </p:animEffect>
                                  </p:childTnLst>
                                </p:cTn>
                              </p:par>
                              <p:par>
                                <p:cTn id="49" presetID="22" presetClass="entr" presetSubtype="8" fill="hold" nodeType="withEffect">
                                  <p:stCondLst>
                                    <p:cond delay="11800"/>
                                  </p:stCondLst>
                                  <p:childTnLst>
                                    <p:set>
                                      <p:cBhvr>
                                        <p:cTn id="50" dur="1" fill="hold">
                                          <p:stCondLst>
                                            <p:cond delay="0"/>
                                          </p:stCondLst>
                                        </p:cTn>
                                        <p:tgtEl>
                                          <p:spTgt spid="50"/>
                                        </p:tgtEl>
                                        <p:attrNameLst>
                                          <p:attrName>style.visibility</p:attrName>
                                        </p:attrNameLst>
                                      </p:cBhvr>
                                      <p:to>
                                        <p:strVal val="visible"/>
                                      </p:to>
                                    </p:set>
                                    <p:animEffect transition="in" filter="wipe(left)">
                                      <p:cBhvr>
                                        <p:cTn id="51" dur="500"/>
                                        <p:tgtEl>
                                          <p:spTgt spid="50"/>
                                        </p:tgtEl>
                                      </p:cBhvr>
                                    </p:animEffect>
                                  </p:childTnLst>
                                </p:cTn>
                              </p:par>
                              <p:par>
                                <p:cTn id="52" presetID="10" presetClass="entr" presetSubtype="0" fill="hold" grpId="0" nodeType="withEffect">
                                  <p:stCondLst>
                                    <p:cond delay="12100"/>
                                  </p:stCondLst>
                                  <p:childTnLst>
                                    <p:set>
                                      <p:cBhvr>
                                        <p:cTn id="53" dur="1" fill="hold">
                                          <p:stCondLst>
                                            <p:cond delay="0"/>
                                          </p:stCondLst>
                                        </p:cTn>
                                        <p:tgtEl>
                                          <p:spTgt spid="30"/>
                                        </p:tgtEl>
                                        <p:attrNameLst>
                                          <p:attrName>style.visibility</p:attrName>
                                        </p:attrNameLst>
                                      </p:cBhvr>
                                      <p:to>
                                        <p:strVal val="visible"/>
                                      </p:to>
                                    </p:set>
                                    <p:animEffect transition="in" filter="fade">
                                      <p:cBhvr>
                                        <p:cTn id="54" dur="500"/>
                                        <p:tgtEl>
                                          <p:spTgt spid="30"/>
                                        </p:tgtEl>
                                      </p:cBhvr>
                                    </p:animEffect>
                                  </p:childTnLst>
                                </p:cTn>
                              </p:par>
                              <p:par>
                                <p:cTn id="55" presetID="22" presetClass="entr" presetSubtype="4" fill="hold" grpId="0" nodeType="withEffect">
                                  <p:stCondLst>
                                    <p:cond delay="12900"/>
                                  </p:stCondLst>
                                  <p:childTnLst>
                                    <p:set>
                                      <p:cBhvr>
                                        <p:cTn id="56" dur="1" fill="hold">
                                          <p:stCondLst>
                                            <p:cond delay="0"/>
                                          </p:stCondLst>
                                        </p:cTn>
                                        <p:tgtEl>
                                          <p:spTgt spid="79"/>
                                        </p:tgtEl>
                                        <p:attrNameLst>
                                          <p:attrName>style.visibility</p:attrName>
                                        </p:attrNameLst>
                                      </p:cBhvr>
                                      <p:to>
                                        <p:strVal val="visible"/>
                                      </p:to>
                                    </p:set>
                                    <p:animEffect transition="in" filter="wipe(down)">
                                      <p:cBhvr>
                                        <p:cTn id="57" dur="500"/>
                                        <p:tgtEl>
                                          <p:spTgt spid="79"/>
                                        </p:tgtEl>
                                      </p:cBhvr>
                                    </p:animEffect>
                                  </p:childTnLst>
                                </p:cTn>
                              </p:par>
                              <p:par>
                                <p:cTn id="58" presetID="53" presetClass="entr" presetSubtype="16" fill="hold" nodeType="withEffect">
                                  <p:stCondLst>
                                    <p:cond delay="13550"/>
                                  </p:stCondLst>
                                  <p:childTnLst>
                                    <p:set>
                                      <p:cBhvr>
                                        <p:cTn id="59" dur="1" fill="hold">
                                          <p:stCondLst>
                                            <p:cond delay="0"/>
                                          </p:stCondLst>
                                        </p:cTn>
                                        <p:tgtEl>
                                          <p:spTgt spid="90"/>
                                        </p:tgtEl>
                                        <p:attrNameLst>
                                          <p:attrName>style.visibility</p:attrName>
                                        </p:attrNameLst>
                                      </p:cBhvr>
                                      <p:to>
                                        <p:strVal val="visible"/>
                                      </p:to>
                                    </p:set>
                                    <p:anim calcmode="lin" valueType="num">
                                      <p:cBhvr>
                                        <p:cTn id="60" dur="500" fill="hold"/>
                                        <p:tgtEl>
                                          <p:spTgt spid="90"/>
                                        </p:tgtEl>
                                        <p:attrNameLst>
                                          <p:attrName>ppt_w</p:attrName>
                                        </p:attrNameLst>
                                      </p:cBhvr>
                                      <p:tavLst>
                                        <p:tav tm="0">
                                          <p:val>
                                            <p:fltVal val="0"/>
                                          </p:val>
                                        </p:tav>
                                        <p:tav tm="100000">
                                          <p:val>
                                            <p:strVal val="#ppt_w"/>
                                          </p:val>
                                        </p:tav>
                                      </p:tavLst>
                                    </p:anim>
                                    <p:anim calcmode="lin" valueType="num">
                                      <p:cBhvr>
                                        <p:cTn id="61" dur="500" fill="hold"/>
                                        <p:tgtEl>
                                          <p:spTgt spid="90"/>
                                        </p:tgtEl>
                                        <p:attrNameLst>
                                          <p:attrName>ppt_h</p:attrName>
                                        </p:attrNameLst>
                                      </p:cBhvr>
                                      <p:tavLst>
                                        <p:tav tm="0">
                                          <p:val>
                                            <p:fltVal val="0"/>
                                          </p:val>
                                        </p:tav>
                                        <p:tav tm="100000">
                                          <p:val>
                                            <p:strVal val="#ppt_h"/>
                                          </p:val>
                                        </p:tav>
                                      </p:tavLst>
                                    </p:anim>
                                    <p:animEffect transition="in" filter="fade">
                                      <p:cBhvr>
                                        <p:cTn id="62" dur="500"/>
                                        <p:tgtEl>
                                          <p:spTgt spid="90"/>
                                        </p:tgtEl>
                                      </p:cBhvr>
                                    </p:animEffect>
                                  </p:childTnLst>
                                </p:cTn>
                              </p:par>
                              <p:par>
                                <p:cTn id="63" presetID="2" presetClass="entr" presetSubtype="2" fill="hold" grpId="0" nodeType="withEffect">
                                  <p:stCondLst>
                                    <p:cond delay="13550"/>
                                  </p:stCondLst>
                                  <p:childTnLst>
                                    <p:set>
                                      <p:cBhvr>
                                        <p:cTn id="64" dur="1" fill="hold">
                                          <p:stCondLst>
                                            <p:cond delay="0"/>
                                          </p:stCondLst>
                                        </p:cTn>
                                        <p:tgtEl>
                                          <p:spTgt spid="132"/>
                                        </p:tgtEl>
                                        <p:attrNameLst>
                                          <p:attrName>style.visibility</p:attrName>
                                        </p:attrNameLst>
                                      </p:cBhvr>
                                      <p:to>
                                        <p:strVal val="visible"/>
                                      </p:to>
                                    </p:set>
                                    <p:anim calcmode="lin" valueType="num">
                                      <p:cBhvr additive="base">
                                        <p:cTn id="65" dur="500" fill="hold"/>
                                        <p:tgtEl>
                                          <p:spTgt spid="132"/>
                                        </p:tgtEl>
                                        <p:attrNameLst>
                                          <p:attrName>ppt_x</p:attrName>
                                        </p:attrNameLst>
                                      </p:cBhvr>
                                      <p:tavLst>
                                        <p:tav tm="0">
                                          <p:val>
                                            <p:strVal val="1+#ppt_w/2"/>
                                          </p:val>
                                        </p:tav>
                                        <p:tav tm="100000">
                                          <p:val>
                                            <p:strVal val="#ppt_x"/>
                                          </p:val>
                                        </p:tav>
                                      </p:tavLst>
                                    </p:anim>
                                    <p:anim calcmode="lin" valueType="num">
                                      <p:cBhvr additive="base">
                                        <p:cTn id="66" dur="500" fill="hold"/>
                                        <p:tgtEl>
                                          <p:spTgt spid="132"/>
                                        </p:tgtEl>
                                        <p:attrNameLst>
                                          <p:attrName>ppt_y</p:attrName>
                                        </p:attrNameLst>
                                      </p:cBhvr>
                                      <p:tavLst>
                                        <p:tav tm="0">
                                          <p:val>
                                            <p:strVal val="#ppt_y"/>
                                          </p:val>
                                        </p:tav>
                                        <p:tav tm="100000">
                                          <p:val>
                                            <p:strVal val="#ppt_y"/>
                                          </p:val>
                                        </p:tav>
                                      </p:tavLst>
                                    </p:anim>
                                  </p:childTnLst>
                                </p:cTn>
                              </p:par>
                              <p:par>
                                <p:cTn id="67" presetID="10" presetClass="entr" presetSubtype="0" fill="hold" grpId="1" nodeType="withEffect">
                                  <p:stCondLst>
                                    <p:cond delay="13550"/>
                                  </p:stCondLst>
                                  <p:childTnLst>
                                    <p:set>
                                      <p:cBhvr>
                                        <p:cTn id="68" dur="1" fill="hold">
                                          <p:stCondLst>
                                            <p:cond delay="0"/>
                                          </p:stCondLst>
                                        </p:cTn>
                                        <p:tgtEl>
                                          <p:spTgt spid="132"/>
                                        </p:tgtEl>
                                        <p:attrNameLst>
                                          <p:attrName>style.visibility</p:attrName>
                                        </p:attrNameLst>
                                      </p:cBhvr>
                                      <p:to>
                                        <p:strVal val="visible"/>
                                      </p:to>
                                    </p:set>
                                    <p:animEffect transition="in" filter="fade">
                                      <p:cBhvr>
                                        <p:cTn id="69" dur="1050"/>
                                        <p:tgtEl>
                                          <p:spTgt spid="132"/>
                                        </p:tgtEl>
                                      </p:cBhvr>
                                    </p:animEffect>
                                  </p:childTnLst>
                                </p:cTn>
                              </p:par>
                              <p:par>
                                <p:cTn id="70" presetID="10" presetClass="entr" presetSubtype="0" fill="hold" grpId="0" nodeType="withEffect">
                                  <p:stCondLst>
                                    <p:cond delay="14600"/>
                                  </p:stCondLst>
                                  <p:childTnLst>
                                    <p:set>
                                      <p:cBhvr>
                                        <p:cTn id="71" dur="1" fill="hold">
                                          <p:stCondLst>
                                            <p:cond delay="0"/>
                                          </p:stCondLst>
                                        </p:cTn>
                                        <p:tgtEl>
                                          <p:spTgt spid="83"/>
                                        </p:tgtEl>
                                        <p:attrNameLst>
                                          <p:attrName>style.visibility</p:attrName>
                                        </p:attrNameLst>
                                      </p:cBhvr>
                                      <p:to>
                                        <p:strVal val="visible"/>
                                      </p:to>
                                    </p:set>
                                    <p:animEffect transition="in" filter="fade">
                                      <p:cBhvr>
                                        <p:cTn id="72" dur="500"/>
                                        <p:tgtEl>
                                          <p:spTgt spid="83"/>
                                        </p:tgtEl>
                                      </p:cBhvr>
                                    </p:animEffect>
                                  </p:childTnLst>
                                </p:cTn>
                              </p:par>
                              <p:par>
                                <p:cTn id="73" presetID="22" presetClass="entr" presetSubtype="8" fill="hold" nodeType="withEffect">
                                  <p:stCondLst>
                                    <p:cond delay="15600"/>
                                  </p:stCondLst>
                                  <p:childTnLst>
                                    <p:set>
                                      <p:cBhvr>
                                        <p:cTn id="74" dur="1" fill="hold">
                                          <p:stCondLst>
                                            <p:cond delay="0"/>
                                          </p:stCondLst>
                                        </p:cTn>
                                        <p:tgtEl>
                                          <p:spTgt spid="86"/>
                                        </p:tgtEl>
                                        <p:attrNameLst>
                                          <p:attrName>style.visibility</p:attrName>
                                        </p:attrNameLst>
                                      </p:cBhvr>
                                      <p:to>
                                        <p:strVal val="visible"/>
                                      </p:to>
                                    </p:set>
                                    <p:animEffect transition="in" filter="wipe(left)">
                                      <p:cBhvr>
                                        <p:cTn id="75" dur="500"/>
                                        <p:tgtEl>
                                          <p:spTgt spid="86"/>
                                        </p:tgtEl>
                                      </p:cBhvr>
                                    </p:animEffect>
                                  </p:childTnLst>
                                </p:cTn>
                              </p:par>
                              <p:par>
                                <p:cTn id="76" presetID="10" presetClass="entr" presetSubtype="0" fill="hold" grpId="0" nodeType="withEffect">
                                  <p:stCondLst>
                                    <p:cond delay="15900"/>
                                  </p:stCondLst>
                                  <p:childTnLst>
                                    <p:set>
                                      <p:cBhvr>
                                        <p:cTn id="77" dur="1" fill="hold">
                                          <p:stCondLst>
                                            <p:cond delay="0"/>
                                          </p:stCondLst>
                                        </p:cTn>
                                        <p:tgtEl>
                                          <p:spTgt spid="131"/>
                                        </p:tgtEl>
                                        <p:attrNameLst>
                                          <p:attrName>style.visibility</p:attrName>
                                        </p:attrNameLst>
                                      </p:cBhvr>
                                      <p:to>
                                        <p:strVal val="visible"/>
                                      </p:to>
                                    </p:set>
                                    <p:animEffect transition="in" filter="fade">
                                      <p:cBhvr>
                                        <p:cTn id="78" dur="500"/>
                                        <p:tgtEl>
                                          <p:spTgt spid="131"/>
                                        </p:tgtEl>
                                      </p:cBhvr>
                                    </p:animEffect>
                                  </p:childTnLst>
                                </p:cTn>
                              </p:par>
                              <p:par>
                                <p:cTn id="79" presetID="10" presetClass="entr" presetSubtype="0" fill="hold" grpId="0" nodeType="withEffect">
                                  <p:stCondLst>
                                    <p:cond delay="16300"/>
                                  </p:stCondLst>
                                  <p:childTnLst>
                                    <p:set>
                                      <p:cBhvr>
                                        <p:cTn id="80" dur="1" fill="hold">
                                          <p:stCondLst>
                                            <p:cond delay="0"/>
                                          </p:stCondLst>
                                        </p:cTn>
                                        <p:tgtEl>
                                          <p:spTgt spid="84"/>
                                        </p:tgtEl>
                                        <p:attrNameLst>
                                          <p:attrName>style.visibility</p:attrName>
                                        </p:attrNameLst>
                                      </p:cBhvr>
                                      <p:to>
                                        <p:strVal val="visible"/>
                                      </p:to>
                                    </p:set>
                                    <p:animEffect transition="in" filter="fade">
                                      <p:cBhvr>
                                        <p:cTn id="81" dur="500"/>
                                        <p:tgtEl>
                                          <p:spTgt spid="84"/>
                                        </p:tgtEl>
                                      </p:cBhvr>
                                    </p:animEffect>
                                  </p:childTnLst>
                                </p:cTn>
                              </p:par>
                            </p:childTnLst>
                          </p:cTn>
                        </p:par>
                        <p:par>
                          <p:cTn id="82" fill="hold">
                            <p:stCondLst>
                              <p:cond delay="18108"/>
                            </p:stCondLst>
                            <p:childTnLst>
                              <p:par>
                                <p:cTn id="83" presetID="1" presetClass="mediacall" presetSubtype="0" fill="hold" nodeType="afterEffect">
                                  <p:stCondLst>
                                    <p:cond delay="0"/>
                                  </p:stCondLst>
                                  <p:childTnLst>
                                    <p:cmd type="call" cmd="playFrom(0.0)">
                                      <p:cBhvr>
                                        <p:cTn id="84" dur="27199" fill="hold"/>
                                        <p:tgtEl>
                                          <p:spTgt spid="3"/>
                                        </p:tgtEl>
                                      </p:cBhvr>
                                    </p:cmd>
                                  </p:childTnLst>
                                </p:cTn>
                              </p:par>
                              <p:par>
                                <p:cTn id="85" presetID="47" presetClass="entr" presetSubtype="0" fill="hold" grpId="0" nodeType="withEffect">
                                  <p:stCondLst>
                                    <p:cond delay="0"/>
                                  </p:stCondLst>
                                  <p:childTnLst>
                                    <p:set>
                                      <p:cBhvr>
                                        <p:cTn id="86" dur="1" fill="hold">
                                          <p:stCondLst>
                                            <p:cond delay="0"/>
                                          </p:stCondLst>
                                        </p:cTn>
                                        <p:tgtEl>
                                          <p:spTgt spid="7"/>
                                        </p:tgtEl>
                                        <p:attrNameLst>
                                          <p:attrName>style.visibility</p:attrName>
                                        </p:attrNameLst>
                                      </p:cBhvr>
                                      <p:to>
                                        <p:strVal val="visible"/>
                                      </p:to>
                                    </p:set>
                                    <p:animEffect transition="in" filter="fade">
                                      <p:cBhvr>
                                        <p:cTn id="87" dur="1000"/>
                                        <p:tgtEl>
                                          <p:spTgt spid="7"/>
                                        </p:tgtEl>
                                      </p:cBhvr>
                                    </p:animEffect>
                                    <p:anim calcmode="lin" valueType="num">
                                      <p:cBhvr>
                                        <p:cTn id="88" dur="1000" fill="hold"/>
                                        <p:tgtEl>
                                          <p:spTgt spid="7"/>
                                        </p:tgtEl>
                                        <p:attrNameLst>
                                          <p:attrName>ppt_x</p:attrName>
                                        </p:attrNameLst>
                                      </p:cBhvr>
                                      <p:tavLst>
                                        <p:tav tm="0">
                                          <p:val>
                                            <p:strVal val="#ppt_x"/>
                                          </p:val>
                                        </p:tav>
                                        <p:tav tm="100000">
                                          <p:val>
                                            <p:strVal val="#ppt_x"/>
                                          </p:val>
                                        </p:tav>
                                      </p:tavLst>
                                    </p:anim>
                                    <p:anim calcmode="lin" valueType="num">
                                      <p:cBhvr>
                                        <p:cTn id="89" dur="1000" fill="hold"/>
                                        <p:tgtEl>
                                          <p:spTgt spid="7"/>
                                        </p:tgtEl>
                                        <p:attrNameLst>
                                          <p:attrName>ppt_y</p:attrName>
                                        </p:attrNameLst>
                                      </p:cBhvr>
                                      <p:tavLst>
                                        <p:tav tm="0">
                                          <p:val>
                                            <p:strVal val="#ppt_y-.1"/>
                                          </p:val>
                                        </p:tav>
                                        <p:tav tm="100000">
                                          <p:val>
                                            <p:strVal val="#ppt_y"/>
                                          </p:val>
                                        </p:tav>
                                      </p:tavLst>
                                    </p:anim>
                                  </p:childTnLst>
                                </p:cTn>
                              </p:par>
                              <p:par>
                                <p:cTn id="90" presetID="22" presetClass="entr" presetSubtype="1" fill="hold" nodeType="withEffect">
                                  <p:stCondLst>
                                    <p:cond delay="1800"/>
                                  </p:stCondLst>
                                  <p:childTnLst>
                                    <p:set>
                                      <p:cBhvr>
                                        <p:cTn id="91" dur="1" fill="hold">
                                          <p:stCondLst>
                                            <p:cond delay="0"/>
                                          </p:stCondLst>
                                        </p:cTn>
                                        <p:tgtEl>
                                          <p:spTgt spid="135"/>
                                        </p:tgtEl>
                                        <p:attrNameLst>
                                          <p:attrName>style.visibility</p:attrName>
                                        </p:attrNameLst>
                                      </p:cBhvr>
                                      <p:to>
                                        <p:strVal val="visible"/>
                                      </p:to>
                                    </p:set>
                                    <p:animEffect transition="in" filter="wipe(up)">
                                      <p:cBhvr>
                                        <p:cTn id="92" dur="500"/>
                                        <p:tgtEl>
                                          <p:spTgt spid="135"/>
                                        </p:tgtEl>
                                      </p:cBhvr>
                                    </p:animEffect>
                                  </p:childTnLst>
                                </p:cTn>
                              </p:par>
                              <p:par>
                                <p:cTn id="93" presetID="10" presetClass="entr" presetSubtype="0" fill="hold" grpId="0" nodeType="withEffect">
                                  <p:stCondLst>
                                    <p:cond delay="1800"/>
                                  </p:stCondLst>
                                  <p:childTnLst>
                                    <p:set>
                                      <p:cBhvr>
                                        <p:cTn id="94" dur="1" fill="hold">
                                          <p:stCondLst>
                                            <p:cond delay="0"/>
                                          </p:stCondLst>
                                        </p:cTn>
                                        <p:tgtEl>
                                          <p:spTgt spid="138"/>
                                        </p:tgtEl>
                                        <p:attrNameLst>
                                          <p:attrName>style.visibility</p:attrName>
                                        </p:attrNameLst>
                                      </p:cBhvr>
                                      <p:to>
                                        <p:strVal val="visible"/>
                                      </p:to>
                                    </p:set>
                                    <p:animEffect transition="in" filter="fade">
                                      <p:cBhvr>
                                        <p:cTn id="95" dur="800"/>
                                        <p:tgtEl>
                                          <p:spTgt spid="138"/>
                                        </p:tgtEl>
                                      </p:cBhvr>
                                    </p:animEffect>
                                  </p:childTnLst>
                                </p:cTn>
                              </p:par>
                              <p:par>
                                <p:cTn id="96" presetID="42" presetClass="path" presetSubtype="0" accel="50000" decel="50000" fill="hold" grpId="1" nodeType="withEffect">
                                  <p:stCondLst>
                                    <p:cond delay="1800"/>
                                  </p:stCondLst>
                                  <p:childTnLst>
                                    <p:animMotion origin="layout" path="M 0.07174 -0.00139 L 3.75E-6 4.81481E-6 " pathEditMode="relative" rAng="0" ptsTypes="AA">
                                      <p:cBhvr>
                                        <p:cTn id="97" dur="700" fill="hold"/>
                                        <p:tgtEl>
                                          <p:spTgt spid="138"/>
                                        </p:tgtEl>
                                        <p:attrNameLst>
                                          <p:attrName>ppt_x</p:attrName>
                                          <p:attrName>ppt_y</p:attrName>
                                        </p:attrNameLst>
                                      </p:cBhvr>
                                      <p:rCtr x="-3594" y="69"/>
                                    </p:animMotion>
                                  </p:childTnLst>
                                </p:cTn>
                              </p:par>
                              <p:par>
                                <p:cTn id="98" presetID="10" presetClass="entr" presetSubtype="0" fill="hold" grpId="0" nodeType="withEffect">
                                  <p:stCondLst>
                                    <p:cond delay="2800"/>
                                  </p:stCondLst>
                                  <p:childTnLst>
                                    <p:set>
                                      <p:cBhvr>
                                        <p:cTn id="99" dur="1" fill="hold">
                                          <p:stCondLst>
                                            <p:cond delay="0"/>
                                          </p:stCondLst>
                                        </p:cTn>
                                        <p:tgtEl>
                                          <p:spTgt spid="134"/>
                                        </p:tgtEl>
                                        <p:attrNameLst>
                                          <p:attrName>style.visibility</p:attrName>
                                        </p:attrNameLst>
                                      </p:cBhvr>
                                      <p:to>
                                        <p:strVal val="visible"/>
                                      </p:to>
                                    </p:set>
                                    <p:animEffect transition="in" filter="fade">
                                      <p:cBhvr>
                                        <p:cTn id="100" dur="500"/>
                                        <p:tgtEl>
                                          <p:spTgt spid="134"/>
                                        </p:tgtEl>
                                      </p:cBhvr>
                                    </p:animEffect>
                                  </p:childTnLst>
                                </p:cTn>
                              </p:par>
                              <p:par>
                                <p:cTn id="101" presetID="22" presetClass="entr" presetSubtype="8" fill="hold" nodeType="withEffect">
                                  <p:stCondLst>
                                    <p:cond delay="7600"/>
                                  </p:stCondLst>
                                  <p:childTnLst>
                                    <p:set>
                                      <p:cBhvr>
                                        <p:cTn id="102" dur="1" fill="hold">
                                          <p:stCondLst>
                                            <p:cond delay="0"/>
                                          </p:stCondLst>
                                        </p:cTn>
                                        <p:tgtEl>
                                          <p:spTgt spid="149"/>
                                        </p:tgtEl>
                                        <p:attrNameLst>
                                          <p:attrName>style.visibility</p:attrName>
                                        </p:attrNameLst>
                                      </p:cBhvr>
                                      <p:to>
                                        <p:strVal val="visible"/>
                                      </p:to>
                                    </p:set>
                                    <p:animEffect transition="in" filter="wipe(left)">
                                      <p:cBhvr>
                                        <p:cTn id="103" dur="500"/>
                                        <p:tgtEl>
                                          <p:spTgt spid="149"/>
                                        </p:tgtEl>
                                      </p:cBhvr>
                                    </p:animEffect>
                                  </p:childTnLst>
                                </p:cTn>
                              </p:par>
                              <p:par>
                                <p:cTn id="104" presetID="22" presetClass="entr" presetSubtype="4" fill="hold" grpId="0" nodeType="withEffect">
                                  <p:stCondLst>
                                    <p:cond delay="7892"/>
                                  </p:stCondLst>
                                  <p:childTnLst>
                                    <p:set>
                                      <p:cBhvr>
                                        <p:cTn id="105" dur="1" fill="hold">
                                          <p:stCondLst>
                                            <p:cond delay="0"/>
                                          </p:stCondLst>
                                        </p:cTn>
                                        <p:tgtEl>
                                          <p:spTgt spid="154"/>
                                        </p:tgtEl>
                                        <p:attrNameLst>
                                          <p:attrName>style.visibility</p:attrName>
                                        </p:attrNameLst>
                                      </p:cBhvr>
                                      <p:to>
                                        <p:strVal val="visible"/>
                                      </p:to>
                                    </p:set>
                                    <p:animEffect transition="in" filter="wipe(down)">
                                      <p:cBhvr>
                                        <p:cTn id="106" dur="500"/>
                                        <p:tgtEl>
                                          <p:spTgt spid="154"/>
                                        </p:tgtEl>
                                      </p:cBhvr>
                                    </p:animEffect>
                                  </p:childTnLst>
                                </p:cTn>
                              </p:par>
                              <p:par>
                                <p:cTn id="107" presetID="22" presetClass="entr" presetSubtype="8" fill="hold" grpId="0" nodeType="withEffect">
                                  <p:stCondLst>
                                    <p:cond delay="8092"/>
                                  </p:stCondLst>
                                  <p:childTnLst>
                                    <p:set>
                                      <p:cBhvr>
                                        <p:cTn id="108" dur="1" fill="hold">
                                          <p:stCondLst>
                                            <p:cond delay="0"/>
                                          </p:stCondLst>
                                        </p:cTn>
                                        <p:tgtEl>
                                          <p:spTgt spid="145"/>
                                        </p:tgtEl>
                                        <p:attrNameLst>
                                          <p:attrName>style.visibility</p:attrName>
                                        </p:attrNameLst>
                                      </p:cBhvr>
                                      <p:to>
                                        <p:strVal val="visible"/>
                                      </p:to>
                                    </p:set>
                                    <p:animEffect transition="in" filter="wipe(left)">
                                      <p:cBhvr>
                                        <p:cTn id="109" dur="500"/>
                                        <p:tgtEl>
                                          <p:spTgt spid="145"/>
                                        </p:tgtEl>
                                      </p:cBhvr>
                                    </p:animEffect>
                                  </p:childTnLst>
                                </p:cTn>
                              </p:par>
                              <p:par>
                                <p:cTn id="110" presetID="10" presetClass="entr" presetSubtype="0" fill="hold" grpId="0" nodeType="withEffect">
                                  <p:stCondLst>
                                    <p:cond delay="8600"/>
                                  </p:stCondLst>
                                  <p:childTnLst>
                                    <p:set>
                                      <p:cBhvr>
                                        <p:cTn id="111" dur="1" fill="hold">
                                          <p:stCondLst>
                                            <p:cond delay="0"/>
                                          </p:stCondLst>
                                        </p:cTn>
                                        <p:tgtEl>
                                          <p:spTgt spid="142"/>
                                        </p:tgtEl>
                                        <p:attrNameLst>
                                          <p:attrName>style.visibility</p:attrName>
                                        </p:attrNameLst>
                                      </p:cBhvr>
                                      <p:to>
                                        <p:strVal val="visible"/>
                                      </p:to>
                                    </p:set>
                                    <p:animEffect transition="in" filter="fade">
                                      <p:cBhvr>
                                        <p:cTn id="112" dur="500"/>
                                        <p:tgtEl>
                                          <p:spTgt spid="142"/>
                                        </p:tgtEl>
                                      </p:cBhvr>
                                    </p:animEffect>
                                  </p:childTnLst>
                                </p:cTn>
                              </p:par>
                              <p:par>
                                <p:cTn id="113" presetID="22" presetClass="entr" presetSubtype="1" fill="hold" grpId="0" nodeType="withEffect">
                                  <p:stCondLst>
                                    <p:cond delay="8600"/>
                                  </p:stCondLst>
                                  <p:childTnLst>
                                    <p:set>
                                      <p:cBhvr>
                                        <p:cTn id="114" dur="1" fill="hold">
                                          <p:stCondLst>
                                            <p:cond delay="0"/>
                                          </p:stCondLst>
                                        </p:cTn>
                                        <p:tgtEl>
                                          <p:spTgt spid="146"/>
                                        </p:tgtEl>
                                        <p:attrNameLst>
                                          <p:attrName>style.visibility</p:attrName>
                                        </p:attrNameLst>
                                      </p:cBhvr>
                                      <p:to>
                                        <p:strVal val="visible"/>
                                      </p:to>
                                    </p:set>
                                    <p:animEffect transition="in" filter="wipe(up)">
                                      <p:cBhvr>
                                        <p:cTn id="115" dur="2892"/>
                                        <p:tgtEl>
                                          <p:spTgt spid="146"/>
                                        </p:tgtEl>
                                      </p:cBhvr>
                                    </p:animEffect>
                                  </p:childTnLst>
                                </p:cTn>
                              </p:par>
                              <p:par>
                                <p:cTn id="116" presetID="10" presetClass="entr" presetSubtype="0" fill="hold" grpId="0" nodeType="withEffect">
                                  <p:stCondLst>
                                    <p:cond delay="9400"/>
                                  </p:stCondLst>
                                  <p:childTnLst>
                                    <p:set>
                                      <p:cBhvr>
                                        <p:cTn id="117" dur="1" fill="hold">
                                          <p:stCondLst>
                                            <p:cond delay="0"/>
                                          </p:stCondLst>
                                        </p:cTn>
                                        <p:tgtEl>
                                          <p:spTgt spid="143"/>
                                        </p:tgtEl>
                                        <p:attrNameLst>
                                          <p:attrName>style.visibility</p:attrName>
                                        </p:attrNameLst>
                                      </p:cBhvr>
                                      <p:to>
                                        <p:strVal val="visible"/>
                                      </p:to>
                                    </p:set>
                                    <p:animEffect transition="in" filter="fade">
                                      <p:cBhvr>
                                        <p:cTn id="118" dur="500"/>
                                        <p:tgtEl>
                                          <p:spTgt spid="143"/>
                                        </p:tgtEl>
                                      </p:cBhvr>
                                    </p:animEffect>
                                  </p:childTnLst>
                                </p:cTn>
                              </p:par>
                              <p:par>
                                <p:cTn id="119" presetID="10" presetClass="entr" presetSubtype="0" fill="hold" grpId="0" nodeType="withEffect">
                                  <p:stCondLst>
                                    <p:cond delay="11000"/>
                                  </p:stCondLst>
                                  <p:childTnLst>
                                    <p:set>
                                      <p:cBhvr>
                                        <p:cTn id="120" dur="1" fill="hold">
                                          <p:stCondLst>
                                            <p:cond delay="0"/>
                                          </p:stCondLst>
                                        </p:cTn>
                                        <p:tgtEl>
                                          <p:spTgt spid="144"/>
                                        </p:tgtEl>
                                        <p:attrNameLst>
                                          <p:attrName>style.visibility</p:attrName>
                                        </p:attrNameLst>
                                      </p:cBhvr>
                                      <p:to>
                                        <p:strVal val="visible"/>
                                      </p:to>
                                    </p:set>
                                    <p:animEffect transition="in" filter="fade">
                                      <p:cBhvr>
                                        <p:cTn id="121" dur="500"/>
                                        <p:tgtEl>
                                          <p:spTgt spid="144"/>
                                        </p:tgtEl>
                                      </p:cBhvr>
                                    </p:animEffect>
                                  </p:childTnLst>
                                </p:cTn>
                              </p:par>
                              <p:par>
                                <p:cTn id="122" presetID="22" presetClass="entr" presetSubtype="8" fill="hold" nodeType="withEffect">
                                  <p:stCondLst>
                                    <p:cond delay="11392"/>
                                  </p:stCondLst>
                                  <p:childTnLst>
                                    <p:set>
                                      <p:cBhvr>
                                        <p:cTn id="123" dur="1" fill="hold">
                                          <p:stCondLst>
                                            <p:cond delay="0"/>
                                          </p:stCondLst>
                                        </p:cTn>
                                        <p:tgtEl>
                                          <p:spTgt spid="156"/>
                                        </p:tgtEl>
                                        <p:attrNameLst>
                                          <p:attrName>style.visibility</p:attrName>
                                        </p:attrNameLst>
                                      </p:cBhvr>
                                      <p:to>
                                        <p:strVal val="visible"/>
                                      </p:to>
                                    </p:set>
                                    <p:animEffect transition="in" filter="wipe(left)">
                                      <p:cBhvr>
                                        <p:cTn id="124" dur="500"/>
                                        <p:tgtEl>
                                          <p:spTgt spid="156"/>
                                        </p:tgtEl>
                                      </p:cBhvr>
                                    </p:animEffect>
                                  </p:childTnLst>
                                </p:cTn>
                              </p:par>
                              <p:par>
                                <p:cTn id="125" presetID="42" presetClass="entr" presetSubtype="0" fill="hold" grpId="0" nodeType="withEffect">
                                  <p:stCondLst>
                                    <p:cond delay="11800"/>
                                  </p:stCondLst>
                                  <p:childTnLst>
                                    <p:set>
                                      <p:cBhvr>
                                        <p:cTn id="126" dur="1" fill="hold">
                                          <p:stCondLst>
                                            <p:cond delay="0"/>
                                          </p:stCondLst>
                                        </p:cTn>
                                        <p:tgtEl>
                                          <p:spTgt spid="157"/>
                                        </p:tgtEl>
                                        <p:attrNameLst>
                                          <p:attrName>style.visibility</p:attrName>
                                        </p:attrNameLst>
                                      </p:cBhvr>
                                      <p:to>
                                        <p:strVal val="visible"/>
                                      </p:to>
                                    </p:set>
                                    <p:animEffect transition="in" filter="fade">
                                      <p:cBhvr>
                                        <p:cTn id="127" dur="500"/>
                                        <p:tgtEl>
                                          <p:spTgt spid="157"/>
                                        </p:tgtEl>
                                      </p:cBhvr>
                                    </p:animEffect>
                                    <p:anim calcmode="lin" valueType="num">
                                      <p:cBhvr>
                                        <p:cTn id="128" dur="500" fill="hold"/>
                                        <p:tgtEl>
                                          <p:spTgt spid="157"/>
                                        </p:tgtEl>
                                        <p:attrNameLst>
                                          <p:attrName>ppt_x</p:attrName>
                                        </p:attrNameLst>
                                      </p:cBhvr>
                                      <p:tavLst>
                                        <p:tav tm="0">
                                          <p:val>
                                            <p:strVal val="#ppt_x"/>
                                          </p:val>
                                        </p:tav>
                                        <p:tav tm="100000">
                                          <p:val>
                                            <p:strVal val="#ppt_x"/>
                                          </p:val>
                                        </p:tav>
                                      </p:tavLst>
                                    </p:anim>
                                    <p:anim calcmode="lin" valueType="num">
                                      <p:cBhvr>
                                        <p:cTn id="129" dur="500" fill="hold"/>
                                        <p:tgtEl>
                                          <p:spTgt spid="157"/>
                                        </p:tgtEl>
                                        <p:attrNameLst>
                                          <p:attrName>ppt_y</p:attrName>
                                        </p:attrNameLst>
                                      </p:cBhvr>
                                      <p:tavLst>
                                        <p:tav tm="0">
                                          <p:val>
                                            <p:strVal val="#ppt_y+.1"/>
                                          </p:val>
                                        </p:tav>
                                        <p:tav tm="100000">
                                          <p:val>
                                            <p:strVal val="#ppt_y"/>
                                          </p:val>
                                        </p:tav>
                                      </p:tavLst>
                                    </p:anim>
                                  </p:childTnLst>
                                </p:cTn>
                              </p:par>
                              <p:par>
                                <p:cTn id="130" presetID="10" presetClass="entr" presetSubtype="0" fill="hold" grpId="0" nodeType="withEffect">
                                  <p:stCondLst>
                                    <p:cond delay="12300"/>
                                  </p:stCondLst>
                                  <p:childTnLst>
                                    <p:set>
                                      <p:cBhvr>
                                        <p:cTn id="131" dur="1" fill="hold">
                                          <p:stCondLst>
                                            <p:cond delay="0"/>
                                          </p:stCondLst>
                                        </p:cTn>
                                        <p:tgtEl>
                                          <p:spTgt spid="147"/>
                                        </p:tgtEl>
                                        <p:attrNameLst>
                                          <p:attrName>style.visibility</p:attrName>
                                        </p:attrNameLst>
                                      </p:cBhvr>
                                      <p:to>
                                        <p:strVal val="visible"/>
                                      </p:to>
                                    </p:set>
                                    <p:animEffect transition="in" filter="fade">
                                      <p:cBhvr>
                                        <p:cTn id="132" dur="500"/>
                                        <p:tgtEl>
                                          <p:spTgt spid="147"/>
                                        </p:tgtEl>
                                      </p:cBhvr>
                                    </p:animEffect>
                                  </p:childTnLst>
                                </p:cTn>
                              </p:par>
                              <p:par>
                                <p:cTn id="133" presetID="10" presetClass="entr" presetSubtype="0" fill="hold" grpId="0" nodeType="withEffect">
                                  <p:stCondLst>
                                    <p:cond delay="15392"/>
                                  </p:stCondLst>
                                  <p:childTnLst>
                                    <p:set>
                                      <p:cBhvr>
                                        <p:cTn id="134" dur="1" fill="hold">
                                          <p:stCondLst>
                                            <p:cond delay="0"/>
                                          </p:stCondLst>
                                        </p:cTn>
                                        <p:tgtEl>
                                          <p:spTgt spid="158"/>
                                        </p:tgtEl>
                                        <p:attrNameLst>
                                          <p:attrName>style.visibility</p:attrName>
                                        </p:attrNameLst>
                                      </p:cBhvr>
                                      <p:to>
                                        <p:strVal val="visible"/>
                                      </p:to>
                                    </p:set>
                                    <p:animEffect transition="in" filter="fade">
                                      <p:cBhvr>
                                        <p:cTn id="135" dur="500"/>
                                        <p:tgtEl>
                                          <p:spTgt spid="158"/>
                                        </p:tgtEl>
                                      </p:cBhvr>
                                    </p:animEffect>
                                  </p:childTnLst>
                                </p:cTn>
                              </p:par>
                              <p:par>
                                <p:cTn id="136" presetID="10" presetClass="entr" presetSubtype="0" fill="hold" grpId="0" nodeType="withEffect">
                                  <p:stCondLst>
                                    <p:cond delay="15800"/>
                                  </p:stCondLst>
                                  <p:childTnLst>
                                    <p:set>
                                      <p:cBhvr>
                                        <p:cTn id="137" dur="1" fill="hold">
                                          <p:stCondLst>
                                            <p:cond delay="0"/>
                                          </p:stCondLst>
                                        </p:cTn>
                                        <p:tgtEl>
                                          <p:spTgt spid="159"/>
                                        </p:tgtEl>
                                        <p:attrNameLst>
                                          <p:attrName>style.visibility</p:attrName>
                                        </p:attrNameLst>
                                      </p:cBhvr>
                                      <p:to>
                                        <p:strVal val="visible"/>
                                      </p:to>
                                    </p:set>
                                    <p:animEffect transition="in" filter="fade">
                                      <p:cBhvr>
                                        <p:cTn id="138" dur="500"/>
                                        <p:tgtEl>
                                          <p:spTgt spid="159"/>
                                        </p:tgtEl>
                                      </p:cBhvr>
                                    </p:animEffect>
                                  </p:childTnLst>
                                </p:cTn>
                              </p:par>
                              <p:par>
                                <p:cTn id="139" presetID="22" presetClass="entr" presetSubtype="8" fill="hold" grpId="0" nodeType="withEffect">
                                  <p:stCondLst>
                                    <p:cond delay="15390"/>
                                  </p:stCondLst>
                                  <p:childTnLst>
                                    <p:set>
                                      <p:cBhvr>
                                        <p:cTn id="140" dur="1" fill="hold">
                                          <p:stCondLst>
                                            <p:cond delay="0"/>
                                          </p:stCondLst>
                                        </p:cTn>
                                        <p:tgtEl>
                                          <p:spTgt spid="161"/>
                                        </p:tgtEl>
                                        <p:attrNameLst>
                                          <p:attrName>style.visibility</p:attrName>
                                        </p:attrNameLst>
                                      </p:cBhvr>
                                      <p:to>
                                        <p:strVal val="visible"/>
                                      </p:to>
                                    </p:set>
                                    <p:animEffect transition="in" filter="wipe(left)">
                                      <p:cBhvr>
                                        <p:cTn id="141" dur="902"/>
                                        <p:tgtEl>
                                          <p:spTgt spid="161"/>
                                        </p:tgtEl>
                                      </p:cBhvr>
                                    </p:animEffect>
                                  </p:childTnLst>
                                </p:cTn>
                              </p:par>
                              <p:par>
                                <p:cTn id="142" presetID="22" presetClass="entr" presetSubtype="1" fill="hold" nodeType="withEffect">
                                  <p:stCondLst>
                                    <p:cond delay="16000"/>
                                  </p:stCondLst>
                                  <p:childTnLst>
                                    <p:set>
                                      <p:cBhvr>
                                        <p:cTn id="143" dur="1" fill="hold">
                                          <p:stCondLst>
                                            <p:cond delay="0"/>
                                          </p:stCondLst>
                                        </p:cTn>
                                        <p:tgtEl>
                                          <p:spTgt spid="162"/>
                                        </p:tgtEl>
                                        <p:attrNameLst>
                                          <p:attrName>style.visibility</p:attrName>
                                        </p:attrNameLst>
                                      </p:cBhvr>
                                      <p:to>
                                        <p:strVal val="visible"/>
                                      </p:to>
                                    </p:set>
                                    <p:animEffect transition="in" filter="wipe(up)">
                                      <p:cBhvr>
                                        <p:cTn id="144" dur="500"/>
                                        <p:tgtEl>
                                          <p:spTgt spid="162"/>
                                        </p:tgtEl>
                                      </p:cBhvr>
                                    </p:animEffect>
                                  </p:childTnLst>
                                </p:cTn>
                              </p:par>
                              <p:par>
                                <p:cTn id="145" presetID="10" presetClass="entr" presetSubtype="0" fill="hold" grpId="0" nodeType="withEffect">
                                  <p:stCondLst>
                                    <p:cond delay="16000"/>
                                  </p:stCondLst>
                                  <p:childTnLst>
                                    <p:set>
                                      <p:cBhvr>
                                        <p:cTn id="146" dur="1" fill="hold">
                                          <p:stCondLst>
                                            <p:cond delay="0"/>
                                          </p:stCondLst>
                                        </p:cTn>
                                        <p:tgtEl>
                                          <p:spTgt spid="187"/>
                                        </p:tgtEl>
                                        <p:attrNameLst>
                                          <p:attrName>style.visibility</p:attrName>
                                        </p:attrNameLst>
                                      </p:cBhvr>
                                      <p:to>
                                        <p:strVal val="visible"/>
                                      </p:to>
                                    </p:set>
                                    <p:animEffect transition="in" filter="fade">
                                      <p:cBhvr>
                                        <p:cTn id="147" dur="800"/>
                                        <p:tgtEl>
                                          <p:spTgt spid="187"/>
                                        </p:tgtEl>
                                      </p:cBhvr>
                                    </p:animEffect>
                                  </p:childTnLst>
                                </p:cTn>
                              </p:par>
                              <p:par>
                                <p:cTn id="148" presetID="42" presetClass="path" presetSubtype="0" accel="50000" decel="50000" fill="hold" grpId="1" nodeType="withEffect">
                                  <p:stCondLst>
                                    <p:cond delay="16000"/>
                                  </p:stCondLst>
                                  <p:childTnLst>
                                    <p:animMotion origin="layout" path="M -0.05338 -0.00162 L 0.00053 -0.00093 " pathEditMode="relative" rAng="0" ptsTypes="AA">
                                      <p:cBhvr>
                                        <p:cTn id="149" dur="650" fill="hold"/>
                                        <p:tgtEl>
                                          <p:spTgt spid="187"/>
                                        </p:tgtEl>
                                        <p:attrNameLst>
                                          <p:attrName>ppt_x</p:attrName>
                                          <p:attrName>ppt_y</p:attrName>
                                        </p:attrNameLst>
                                      </p:cBhvr>
                                      <p:rCtr x="2695" y="23"/>
                                    </p:animMotion>
                                  </p:childTnLst>
                                </p:cTn>
                              </p:par>
                              <p:par>
                                <p:cTn id="150" presetID="10" presetClass="entr" presetSubtype="0" fill="hold" grpId="0" nodeType="withEffect">
                                  <p:stCondLst>
                                    <p:cond delay="16792"/>
                                  </p:stCondLst>
                                  <p:childTnLst>
                                    <p:set>
                                      <p:cBhvr>
                                        <p:cTn id="151" dur="1" fill="hold">
                                          <p:stCondLst>
                                            <p:cond delay="0"/>
                                          </p:stCondLst>
                                        </p:cTn>
                                        <p:tgtEl>
                                          <p:spTgt spid="160"/>
                                        </p:tgtEl>
                                        <p:attrNameLst>
                                          <p:attrName>style.visibility</p:attrName>
                                        </p:attrNameLst>
                                      </p:cBhvr>
                                      <p:to>
                                        <p:strVal val="visible"/>
                                      </p:to>
                                    </p:set>
                                    <p:animEffect transition="in" filter="fade">
                                      <p:cBhvr>
                                        <p:cTn id="152" dur="500"/>
                                        <p:tgtEl>
                                          <p:spTgt spid="160"/>
                                        </p:tgtEl>
                                      </p:cBhvr>
                                    </p:animEffect>
                                  </p:childTnLst>
                                </p:cTn>
                              </p:par>
                              <p:par>
                                <p:cTn id="153" presetID="22" presetClass="entr" presetSubtype="8" fill="hold" nodeType="withEffect">
                                  <p:stCondLst>
                                    <p:cond delay="16492"/>
                                  </p:stCondLst>
                                  <p:childTnLst>
                                    <p:set>
                                      <p:cBhvr>
                                        <p:cTn id="154" dur="1" fill="hold">
                                          <p:stCondLst>
                                            <p:cond delay="0"/>
                                          </p:stCondLst>
                                        </p:cTn>
                                        <p:tgtEl>
                                          <p:spTgt spid="182"/>
                                        </p:tgtEl>
                                        <p:attrNameLst>
                                          <p:attrName>style.visibility</p:attrName>
                                        </p:attrNameLst>
                                      </p:cBhvr>
                                      <p:to>
                                        <p:strVal val="visible"/>
                                      </p:to>
                                    </p:set>
                                    <p:animEffect transition="in" filter="wipe(left)">
                                      <p:cBhvr>
                                        <p:cTn id="155" dur="500"/>
                                        <p:tgtEl>
                                          <p:spTgt spid="18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156" fill="hold" display="0">
                  <p:stCondLst>
                    <p:cond delay="indefinite"/>
                  </p:stCondLst>
                  <p:endCondLst>
                    <p:cond evt="onStopAudio" delay="0">
                      <p:tgtEl>
                        <p:sldTgt/>
                      </p:tgtEl>
                    </p:cond>
                  </p:endCondLst>
                </p:cTn>
                <p:tgtEl>
                  <p:spTgt spid="2"/>
                </p:tgtEl>
              </p:cMediaNode>
            </p:audio>
            <p:audio>
              <p:cMediaNode vol="100000" showWhenStopped="0">
                <p:cTn id="157" fill="hold" display="0">
                  <p:stCondLst>
                    <p:cond delay="indefinite"/>
                  </p:stCondLst>
                  <p:endCondLst>
                    <p:cond evt="onStopAudio" delay="0">
                      <p:tgtEl>
                        <p:sldTgt/>
                      </p:tgtEl>
                    </p:cond>
                  </p:endCondLst>
                </p:cTn>
                <p:tgtEl>
                  <p:spTgt spid="3"/>
                </p:tgtEl>
              </p:cMediaNode>
            </p:audio>
          </p:childTnLst>
        </p:cTn>
      </p:par>
    </p:tnLst>
    <p:bldLst>
      <p:bldP spid="15" grpId="0"/>
      <p:bldP spid="7" grpId="0"/>
      <p:bldP spid="14" grpId="0"/>
      <p:bldP spid="16" grpId="0"/>
      <p:bldP spid="17" grpId="0"/>
      <p:bldP spid="18" grpId="0"/>
      <p:bldP spid="19" grpId="0" animBg="1"/>
      <p:bldP spid="20" grpId="0"/>
      <p:bldP spid="24" grpId="0"/>
      <p:bldP spid="28" grpId="0"/>
      <p:bldP spid="29" grpId="0"/>
      <p:bldP spid="30" grpId="0"/>
      <p:bldP spid="78" grpId="0"/>
      <p:bldP spid="79" grpId="0" animBg="1"/>
      <p:bldP spid="83" grpId="0"/>
      <p:bldP spid="84" grpId="0"/>
      <p:bldP spid="131" grpId="0"/>
      <p:bldP spid="132" grpId="0"/>
      <p:bldP spid="132" grpId="1"/>
      <p:bldP spid="134" grpId="0"/>
      <p:bldP spid="138" grpId="0"/>
      <p:bldP spid="138" grpId="1"/>
      <p:bldP spid="142" grpId="0"/>
      <p:bldP spid="143" grpId="0"/>
      <p:bldP spid="144" grpId="0"/>
      <p:bldP spid="145" grpId="0" animBg="1"/>
      <p:bldP spid="146" grpId="0" animBg="1"/>
      <p:bldP spid="147" grpId="0"/>
      <p:bldP spid="154" grpId="0"/>
      <p:bldP spid="157" grpId="0"/>
      <p:bldP spid="158" grpId="0"/>
      <p:bldP spid="159" grpId="0"/>
      <p:bldP spid="160" grpId="0"/>
      <p:bldP spid="161" grpId="0" animBg="1"/>
      <p:bldP spid="187" grpId="0"/>
      <p:bldP spid="187"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8A919298-7928-4D06-86E9-F6094CB7C99B}"/>
              </a:ext>
            </a:extLst>
          </p:cNvPr>
          <p:cNvSpPr txBox="1"/>
          <p:nvPr/>
        </p:nvSpPr>
        <p:spPr>
          <a:xfrm>
            <a:off x="0" y="8261"/>
            <a:ext cx="12192000" cy="338554"/>
          </a:xfrm>
          <a:prstGeom prst="rect">
            <a:avLst/>
          </a:prstGeom>
          <a:noFill/>
        </p:spPr>
        <p:txBody>
          <a:bodyPr wrap="square">
            <a:spAutoFit/>
          </a:bodyPr>
          <a:lstStyle/>
          <a:p>
            <a:pPr>
              <a:tabLst>
                <a:tab pos="5943600" algn="ctr"/>
                <a:tab pos="11998325" algn="r"/>
              </a:tabLst>
            </a:pPr>
            <a:r>
              <a:rPr lang="en-US" sz="1600">
                <a:solidFill>
                  <a:schemeClr val="bg2">
                    <a:lumMod val="90000"/>
                  </a:schemeClr>
                </a:solidFill>
                <a:latin typeface="Arial Rounded MT Bold" panose="020F0704030504030204" pitchFamily="34" charset="0"/>
              </a:rPr>
              <a:t>21141017	… Experiments… (Machine Learning)	Md. Shahriyar Hossain</a:t>
            </a:r>
          </a:p>
        </p:txBody>
      </p:sp>
      <p:sp>
        <p:nvSpPr>
          <p:cNvPr id="11" name="Rectangle 10">
            <a:extLst>
              <a:ext uri="{FF2B5EF4-FFF2-40B4-BE49-F238E27FC236}">
                <a16:creationId xmlns:a16="http://schemas.microsoft.com/office/drawing/2014/main" id="{DBD81954-AC1F-41D1-A0C1-40D03A6211ED}"/>
              </a:ext>
            </a:extLst>
          </p:cNvPr>
          <p:cNvSpPr/>
          <p:nvPr/>
        </p:nvSpPr>
        <p:spPr>
          <a:xfrm>
            <a:off x="-3348" y="724622"/>
            <a:ext cx="2890481" cy="587711"/>
          </a:xfrm>
          <a:custGeom>
            <a:avLst/>
            <a:gdLst>
              <a:gd name="connsiteX0" fmla="*/ 0 w 2890481"/>
              <a:gd name="connsiteY0" fmla="*/ 0 h 584775"/>
              <a:gd name="connsiteX1" fmla="*/ 2890481 w 2890481"/>
              <a:gd name="connsiteY1" fmla="*/ 0 h 584775"/>
              <a:gd name="connsiteX2" fmla="*/ 2890481 w 2890481"/>
              <a:gd name="connsiteY2" fmla="*/ 584775 h 584775"/>
              <a:gd name="connsiteX3" fmla="*/ 0 w 2890481"/>
              <a:gd name="connsiteY3" fmla="*/ 584775 h 584775"/>
              <a:gd name="connsiteX4" fmla="*/ 0 w 2890481"/>
              <a:gd name="connsiteY4" fmla="*/ 0 h 584775"/>
              <a:gd name="connsiteX0" fmla="*/ 0 w 2890481"/>
              <a:gd name="connsiteY0" fmla="*/ 0 h 584775"/>
              <a:gd name="connsiteX1" fmla="*/ 2890481 w 2890481"/>
              <a:gd name="connsiteY1" fmla="*/ 0 h 584775"/>
              <a:gd name="connsiteX2" fmla="*/ 2890481 w 2890481"/>
              <a:gd name="connsiteY2" fmla="*/ 584775 h 584775"/>
              <a:gd name="connsiteX3" fmla="*/ 485948 w 2890481"/>
              <a:gd name="connsiteY3" fmla="*/ 579245 h 584775"/>
              <a:gd name="connsiteX4" fmla="*/ 0 w 2890481"/>
              <a:gd name="connsiteY4" fmla="*/ 584775 h 584775"/>
              <a:gd name="connsiteX5" fmla="*/ 0 w 2890481"/>
              <a:gd name="connsiteY5" fmla="*/ 0 h 584775"/>
              <a:gd name="connsiteX0" fmla="*/ 0 w 2890481"/>
              <a:gd name="connsiteY0" fmla="*/ 0 h 587711"/>
              <a:gd name="connsiteX1" fmla="*/ 2890481 w 2890481"/>
              <a:gd name="connsiteY1" fmla="*/ 0 h 587711"/>
              <a:gd name="connsiteX2" fmla="*/ 2890481 w 2890481"/>
              <a:gd name="connsiteY2" fmla="*/ 584775 h 587711"/>
              <a:gd name="connsiteX3" fmla="*/ 1044748 w 2890481"/>
              <a:gd name="connsiteY3" fmla="*/ 587711 h 587711"/>
              <a:gd name="connsiteX4" fmla="*/ 485948 w 2890481"/>
              <a:gd name="connsiteY4" fmla="*/ 579245 h 587711"/>
              <a:gd name="connsiteX5" fmla="*/ 0 w 2890481"/>
              <a:gd name="connsiteY5" fmla="*/ 584775 h 587711"/>
              <a:gd name="connsiteX6" fmla="*/ 0 w 2890481"/>
              <a:gd name="connsiteY6" fmla="*/ 0 h 587711"/>
              <a:gd name="connsiteX0" fmla="*/ 0 w 2890481"/>
              <a:gd name="connsiteY0" fmla="*/ 0 h 587711"/>
              <a:gd name="connsiteX1" fmla="*/ 2890481 w 2890481"/>
              <a:gd name="connsiteY1" fmla="*/ 0 h 587711"/>
              <a:gd name="connsiteX2" fmla="*/ 2890481 w 2890481"/>
              <a:gd name="connsiteY2" fmla="*/ 584775 h 587711"/>
              <a:gd name="connsiteX3" fmla="*/ 1044748 w 2890481"/>
              <a:gd name="connsiteY3" fmla="*/ 587711 h 587711"/>
              <a:gd name="connsiteX4" fmla="*/ 485948 w 2890481"/>
              <a:gd name="connsiteY4" fmla="*/ 579245 h 587711"/>
              <a:gd name="connsiteX5" fmla="*/ 0 w 2890481"/>
              <a:gd name="connsiteY5" fmla="*/ 584775 h 587711"/>
              <a:gd name="connsiteX6" fmla="*/ 0 w 2890481"/>
              <a:gd name="connsiteY6" fmla="*/ 0 h 58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90481" h="587711">
                <a:moveTo>
                  <a:pt x="0" y="0"/>
                </a:moveTo>
                <a:lnTo>
                  <a:pt x="2890481" y="0"/>
                </a:lnTo>
                <a:lnTo>
                  <a:pt x="2890481" y="584775"/>
                </a:lnTo>
                <a:lnTo>
                  <a:pt x="1044748" y="587711"/>
                </a:lnTo>
                <a:lnTo>
                  <a:pt x="485948" y="579245"/>
                </a:lnTo>
                <a:lnTo>
                  <a:pt x="0" y="584775"/>
                </a:lnTo>
                <a:lnTo>
                  <a:pt x="0" y="0"/>
                </a:lnTo>
                <a:close/>
              </a:path>
            </a:pathLst>
          </a:custGeom>
          <a:noFill/>
        </p:spPr>
        <p:txBody>
          <a:bodyPr wrap="square" lIns="91440" tIns="45720" rIns="91440" bIns="45720">
            <a:spAutoFit/>
          </a:bodyPr>
          <a:lstStyle/>
          <a:p>
            <a:r>
              <a:rPr lang="en-US" sz="3200">
                <a:latin typeface="Arial Rounded MT Bold" panose="020F0704030504030204" pitchFamily="34" charset="0"/>
              </a:rPr>
              <a:t>Hate baseline</a:t>
            </a:r>
          </a:p>
        </p:txBody>
      </p:sp>
      <p:sp>
        <p:nvSpPr>
          <p:cNvPr id="13" name="TextBox 12">
            <a:extLst>
              <a:ext uri="{FF2B5EF4-FFF2-40B4-BE49-F238E27FC236}">
                <a16:creationId xmlns:a16="http://schemas.microsoft.com/office/drawing/2014/main" id="{50DC377D-D8D6-4560-BCFB-F19EB2C9E10C}"/>
              </a:ext>
            </a:extLst>
          </p:cNvPr>
          <p:cNvSpPr txBox="1"/>
          <p:nvPr/>
        </p:nvSpPr>
        <p:spPr>
          <a:xfrm>
            <a:off x="-3348" y="6273225"/>
            <a:ext cx="12195348" cy="584775"/>
          </a:xfrm>
          <a:prstGeom prst="rect">
            <a:avLst/>
          </a:prstGeom>
          <a:noFill/>
        </p:spPr>
        <p:txBody>
          <a:bodyPr wrap="square">
            <a:spAutoFit/>
          </a:bodyPr>
          <a:lstStyle/>
          <a:p>
            <a:pPr algn="ctr">
              <a:tabLst>
                <a:tab pos="2290763" algn="l"/>
              </a:tabLst>
            </a:pPr>
            <a:r>
              <a:rPr lang="en-US" sz="1600" i="0">
                <a:solidFill>
                  <a:schemeClr val="bg2">
                    <a:lumMod val="90000"/>
                  </a:schemeClr>
                </a:solidFill>
                <a:effectLst/>
                <a:latin typeface="Arial Rounded MT Bold" panose="020F0704030504030204" pitchFamily="34" charset="0"/>
              </a:rPr>
              <a:t>Code-Switching Patterns Can Be an Effective Route to Improve Performance of Downstream NLP Application: A Case Study of Humour, Sarcasm and Hate Speech Detection</a:t>
            </a:r>
            <a:endParaRPr lang="en-US" sz="1600">
              <a:solidFill>
                <a:schemeClr val="bg2">
                  <a:lumMod val="90000"/>
                </a:schemeClr>
              </a:solidFill>
              <a:latin typeface="Arial Rounded MT Bold" panose="020F0704030504030204" pitchFamily="34" charset="0"/>
            </a:endParaRPr>
          </a:p>
        </p:txBody>
      </p:sp>
      <p:pic>
        <p:nvPicPr>
          <p:cNvPr id="10" name="Picture 9">
            <a:extLst>
              <a:ext uri="{FF2B5EF4-FFF2-40B4-BE49-F238E27FC236}">
                <a16:creationId xmlns:a16="http://schemas.microsoft.com/office/drawing/2014/main" id="{BDCC0A8B-072D-4506-93F0-FF05F93617F9}"/>
              </a:ext>
            </a:extLst>
          </p:cNvPr>
          <p:cNvPicPr>
            <a:picLocks noChangeAspect="1"/>
          </p:cNvPicPr>
          <p:nvPr/>
        </p:nvPicPr>
        <p:blipFill>
          <a:blip r:embed="rId4"/>
          <a:stretch>
            <a:fillRect/>
          </a:stretch>
        </p:blipFill>
        <p:spPr>
          <a:xfrm rot="8868380">
            <a:off x="3346665" y="4519413"/>
            <a:ext cx="215224" cy="188376"/>
          </a:xfrm>
          <a:prstGeom prst="rect">
            <a:avLst/>
          </a:prstGeom>
          <a:ln>
            <a:noFill/>
          </a:ln>
          <a:effectLst>
            <a:softEdge rad="112500"/>
          </a:effectLst>
        </p:spPr>
      </p:pic>
      <p:sp>
        <p:nvSpPr>
          <p:cNvPr id="167" name="TextBox 166">
            <a:extLst>
              <a:ext uri="{FF2B5EF4-FFF2-40B4-BE49-F238E27FC236}">
                <a16:creationId xmlns:a16="http://schemas.microsoft.com/office/drawing/2014/main" id="{D3EAED17-B3AC-4971-A36A-71E7F9AA1474}"/>
              </a:ext>
            </a:extLst>
          </p:cNvPr>
          <p:cNvSpPr txBox="1"/>
          <p:nvPr/>
        </p:nvSpPr>
        <p:spPr>
          <a:xfrm>
            <a:off x="1936493" y="1502538"/>
            <a:ext cx="1913467" cy="369332"/>
          </a:xfrm>
          <a:prstGeom prst="rect">
            <a:avLst/>
          </a:prstGeom>
          <a:noFill/>
        </p:spPr>
        <p:txBody>
          <a:bodyPr wrap="square">
            <a:spAutoFit/>
          </a:bodyPr>
          <a:lstStyle/>
          <a:p>
            <a:pPr algn="just"/>
            <a:r>
              <a:rPr lang="en-US">
                <a:solidFill>
                  <a:schemeClr val="tx1">
                    <a:lumMod val="85000"/>
                    <a:lumOff val="15000"/>
                  </a:schemeClr>
                </a:solidFill>
                <a:latin typeface="Arial Rounded MT Bold" panose="020F0704030504030204" pitchFamily="34" charset="0"/>
                <a:cs typeface="heebo" panose="020B0604020202020204" pitchFamily="2" charset="-79"/>
              </a:rPr>
              <a:t>Random Forest</a:t>
            </a:r>
            <a:endParaRPr lang="en-US">
              <a:solidFill>
                <a:schemeClr val="tx1">
                  <a:lumMod val="85000"/>
                  <a:lumOff val="15000"/>
                </a:schemeClr>
              </a:solidFill>
              <a:latin typeface="Arial Rounded MT Bold" panose="020F0704030504030204" pitchFamily="34" charset="0"/>
            </a:endParaRPr>
          </a:p>
        </p:txBody>
      </p:sp>
      <p:sp>
        <p:nvSpPr>
          <p:cNvPr id="168" name="TextBox 167">
            <a:extLst>
              <a:ext uri="{FF2B5EF4-FFF2-40B4-BE49-F238E27FC236}">
                <a16:creationId xmlns:a16="http://schemas.microsoft.com/office/drawing/2014/main" id="{A388452C-D358-40F0-AE28-02E0E5BC0C8D}"/>
              </a:ext>
            </a:extLst>
          </p:cNvPr>
          <p:cNvSpPr txBox="1"/>
          <p:nvPr/>
        </p:nvSpPr>
        <p:spPr>
          <a:xfrm>
            <a:off x="1936492" y="2191063"/>
            <a:ext cx="1913467" cy="646331"/>
          </a:xfrm>
          <a:prstGeom prst="rect">
            <a:avLst/>
          </a:prstGeom>
          <a:noFill/>
        </p:spPr>
        <p:txBody>
          <a:bodyPr wrap="square">
            <a:spAutoFit/>
          </a:bodyPr>
          <a:lstStyle/>
          <a:p>
            <a:pPr algn="just"/>
            <a:r>
              <a:rPr lang="en-US">
                <a:solidFill>
                  <a:schemeClr val="tx1">
                    <a:lumMod val="85000"/>
                    <a:lumOff val="15000"/>
                  </a:schemeClr>
                </a:solidFill>
                <a:latin typeface="Arial Rounded MT Bold" panose="020F0704030504030204" pitchFamily="34" charset="0"/>
                <a:cs typeface="heebo" panose="020B0604020202020204" pitchFamily="2" charset="-79"/>
              </a:rPr>
              <a:t>Support Vector Machine</a:t>
            </a:r>
            <a:endParaRPr lang="en-US">
              <a:solidFill>
                <a:schemeClr val="tx1">
                  <a:lumMod val="85000"/>
                  <a:lumOff val="15000"/>
                </a:schemeClr>
              </a:solidFill>
              <a:latin typeface="Arial Rounded MT Bold" panose="020F0704030504030204" pitchFamily="34" charset="0"/>
            </a:endParaRPr>
          </a:p>
        </p:txBody>
      </p:sp>
      <p:sp>
        <p:nvSpPr>
          <p:cNvPr id="169" name="TextBox 168">
            <a:extLst>
              <a:ext uri="{FF2B5EF4-FFF2-40B4-BE49-F238E27FC236}">
                <a16:creationId xmlns:a16="http://schemas.microsoft.com/office/drawing/2014/main" id="{DC6FDC9C-A6F2-4B43-9204-C12930B6777F}"/>
              </a:ext>
            </a:extLst>
          </p:cNvPr>
          <p:cNvSpPr txBox="1"/>
          <p:nvPr/>
        </p:nvSpPr>
        <p:spPr>
          <a:xfrm>
            <a:off x="2858927" y="4501814"/>
            <a:ext cx="2458681" cy="646331"/>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Chi-squared Feature Reduction Method</a:t>
            </a:r>
            <a:endParaRPr lang="en-US">
              <a:solidFill>
                <a:schemeClr val="tx1">
                  <a:lumMod val="85000"/>
                  <a:lumOff val="15000"/>
                </a:schemeClr>
              </a:solidFill>
              <a:latin typeface="Arial Rounded MT Bold" panose="020F0704030504030204" pitchFamily="34" charset="0"/>
            </a:endParaRPr>
          </a:p>
        </p:txBody>
      </p:sp>
      <p:sp>
        <p:nvSpPr>
          <p:cNvPr id="170" name="TextBox 169">
            <a:extLst>
              <a:ext uri="{FF2B5EF4-FFF2-40B4-BE49-F238E27FC236}">
                <a16:creationId xmlns:a16="http://schemas.microsoft.com/office/drawing/2014/main" id="{63388743-C133-4333-BDEB-3CD01DB56C37}"/>
              </a:ext>
            </a:extLst>
          </p:cNvPr>
          <p:cNvSpPr txBox="1"/>
          <p:nvPr/>
        </p:nvSpPr>
        <p:spPr>
          <a:xfrm>
            <a:off x="9553503" y="1423175"/>
            <a:ext cx="1382274" cy="646331"/>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Character N-grams</a:t>
            </a:r>
            <a:endParaRPr lang="en-US">
              <a:solidFill>
                <a:schemeClr val="tx1">
                  <a:lumMod val="85000"/>
                  <a:lumOff val="15000"/>
                </a:schemeClr>
              </a:solidFill>
              <a:latin typeface="Arial Rounded MT Bold" panose="020F0704030504030204" pitchFamily="34" charset="0"/>
            </a:endParaRPr>
          </a:p>
        </p:txBody>
      </p:sp>
      <p:sp>
        <p:nvSpPr>
          <p:cNvPr id="171" name="TextBox 170">
            <a:extLst>
              <a:ext uri="{FF2B5EF4-FFF2-40B4-BE49-F238E27FC236}">
                <a16:creationId xmlns:a16="http://schemas.microsoft.com/office/drawing/2014/main" id="{5EB9C977-B713-4754-BB3B-E8B93B3ADEF5}"/>
              </a:ext>
            </a:extLst>
          </p:cNvPr>
          <p:cNvSpPr txBox="1"/>
          <p:nvPr/>
        </p:nvSpPr>
        <p:spPr>
          <a:xfrm>
            <a:off x="9553503" y="2179637"/>
            <a:ext cx="1278227" cy="646331"/>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Word</a:t>
            </a:r>
          </a:p>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N-grams</a:t>
            </a:r>
            <a:endParaRPr lang="en-US">
              <a:solidFill>
                <a:schemeClr val="tx1">
                  <a:lumMod val="85000"/>
                  <a:lumOff val="15000"/>
                </a:schemeClr>
              </a:solidFill>
              <a:latin typeface="Arial Rounded MT Bold" panose="020F0704030504030204" pitchFamily="34" charset="0"/>
            </a:endParaRPr>
          </a:p>
        </p:txBody>
      </p:sp>
      <p:sp>
        <p:nvSpPr>
          <p:cNvPr id="172" name="TextBox 171">
            <a:extLst>
              <a:ext uri="{FF2B5EF4-FFF2-40B4-BE49-F238E27FC236}">
                <a16:creationId xmlns:a16="http://schemas.microsoft.com/office/drawing/2014/main" id="{103EB618-399E-4CEF-BB4E-2589AA772E26}"/>
              </a:ext>
            </a:extLst>
          </p:cNvPr>
          <p:cNvSpPr txBox="1"/>
          <p:nvPr/>
        </p:nvSpPr>
        <p:spPr>
          <a:xfrm>
            <a:off x="9553502" y="3014212"/>
            <a:ext cx="1278228" cy="646331"/>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Negation Words</a:t>
            </a:r>
            <a:endParaRPr lang="en-US">
              <a:solidFill>
                <a:schemeClr val="tx1">
                  <a:lumMod val="85000"/>
                  <a:lumOff val="15000"/>
                </a:schemeClr>
              </a:solidFill>
              <a:latin typeface="Arial Rounded MT Bold" panose="020F0704030504030204" pitchFamily="34" charset="0"/>
            </a:endParaRPr>
          </a:p>
        </p:txBody>
      </p:sp>
      <p:sp>
        <p:nvSpPr>
          <p:cNvPr id="173" name="TextBox 172">
            <a:extLst>
              <a:ext uri="{FF2B5EF4-FFF2-40B4-BE49-F238E27FC236}">
                <a16:creationId xmlns:a16="http://schemas.microsoft.com/office/drawing/2014/main" id="{8855DD56-0E5D-4CFA-81B1-EA3A8281884E}"/>
              </a:ext>
            </a:extLst>
          </p:cNvPr>
          <p:cNvSpPr txBox="1"/>
          <p:nvPr/>
        </p:nvSpPr>
        <p:spPr>
          <a:xfrm>
            <a:off x="9553502" y="3809657"/>
            <a:ext cx="2167590" cy="646331"/>
          </a:xfrm>
          <a:prstGeom prst="rect">
            <a:avLst/>
          </a:prstGeom>
          <a:noFill/>
        </p:spPr>
        <p:txBody>
          <a:bodyPr wrap="square">
            <a:spAutoFit/>
          </a:bodyPr>
          <a:lstStyle/>
          <a:p>
            <a:pPr algn="just"/>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Lexicon of Hate Indicative Tokens</a:t>
            </a:r>
            <a:endParaRPr lang="en-US">
              <a:solidFill>
                <a:schemeClr val="tx1">
                  <a:lumMod val="85000"/>
                  <a:lumOff val="15000"/>
                </a:schemeClr>
              </a:solidFill>
              <a:latin typeface="Arial Rounded MT Bold" panose="020F0704030504030204" pitchFamily="34" charset="0"/>
            </a:endParaRPr>
          </a:p>
        </p:txBody>
      </p:sp>
      <p:cxnSp>
        <p:nvCxnSpPr>
          <p:cNvPr id="5" name="Connector: Elbow 4">
            <a:extLst>
              <a:ext uri="{FF2B5EF4-FFF2-40B4-BE49-F238E27FC236}">
                <a16:creationId xmlns:a16="http://schemas.microsoft.com/office/drawing/2014/main" id="{666C044B-8A18-4EC8-9BFE-F5BE028DA7E1}"/>
              </a:ext>
            </a:extLst>
          </p:cNvPr>
          <p:cNvCxnSpPr>
            <a:cxnSpLocks/>
            <a:stCxn id="11" idx="3"/>
            <a:endCxn id="59" idx="2"/>
          </p:cNvCxnSpPr>
          <p:nvPr/>
        </p:nvCxnSpPr>
        <p:spPr>
          <a:xfrm>
            <a:off x="1041400" y="1312333"/>
            <a:ext cx="895091" cy="889916"/>
          </a:xfrm>
          <a:prstGeom prst="bentConnector3">
            <a:avLst>
              <a:gd name="adj1" fmla="val -946"/>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59" name="Right Bracket 58">
            <a:extLst>
              <a:ext uri="{FF2B5EF4-FFF2-40B4-BE49-F238E27FC236}">
                <a16:creationId xmlns:a16="http://schemas.microsoft.com/office/drawing/2014/main" id="{51B718F6-4202-4715-BCB3-B231D5F79A54}"/>
              </a:ext>
            </a:extLst>
          </p:cNvPr>
          <p:cNvSpPr/>
          <p:nvPr/>
        </p:nvSpPr>
        <p:spPr>
          <a:xfrm rot="10800000">
            <a:off x="1936491" y="1445003"/>
            <a:ext cx="282497" cy="1514493"/>
          </a:xfrm>
          <a:prstGeom prst="rightBracket">
            <a:avLst/>
          </a:prstGeom>
          <a:ln w="19050">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7" name="Right Bracket 66">
            <a:extLst>
              <a:ext uri="{FF2B5EF4-FFF2-40B4-BE49-F238E27FC236}">
                <a16:creationId xmlns:a16="http://schemas.microsoft.com/office/drawing/2014/main" id="{D3064FD9-D2F7-4075-A613-9F03A7271AA3}"/>
              </a:ext>
            </a:extLst>
          </p:cNvPr>
          <p:cNvSpPr/>
          <p:nvPr/>
        </p:nvSpPr>
        <p:spPr>
          <a:xfrm>
            <a:off x="3567462" y="1445003"/>
            <a:ext cx="282497" cy="1514493"/>
          </a:xfrm>
          <a:prstGeom prst="rightBracket">
            <a:avLst/>
          </a:prstGeom>
          <a:ln w="19050">
            <a:solidFill>
              <a:srgbClr val="92D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8" name="TextBox 67">
            <a:extLst>
              <a:ext uri="{FF2B5EF4-FFF2-40B4-BE49-F238E27FC236}">
                <a16:creationId xmlns:a16="http://schemas.microsoft.com/office/drawing/2014/main" id="{7F0AE405-659C-4E85-8C5C-BDDF1F6928DB}"/>
              </a:ext>
            </a:extLst>
          </p:cNvPr>
          <p:cNvSpPr txBox="1"/>
          <p:nvPr/>
        </p:nvSpPr>
        <p:spPr>
          <a:xfrm rot="5400000">
            <a:off x="3340297" y="2018576"/>
            <a:ext cx="1388656" cy="369332"/>
          </a:xfrm>
          <a:prstGeom prst="rect">
            <a:avLst/>
          </a:prstGeom>
          <a:noFill/>
        </p:spPr>
        <p:txBody>
          <a:bodyPr wrap="square">
            <a:spAutoFit/>
          </a:bodyPr>
          <a:lstStyle/>
          <a:p>
            <a:pPr algn="just"/>
            <a:r>
              <a:rPr lang="en-US" b="0" i="0">
                <a:solidFill>
                  <a:srgbClr val="92D050"/>
                </a:solidFill>
                <a:effectLst/>
                <a:latin typeface="Arial Rounded MT Bold" panose="020F0704030504030204" pitchFamily="34" charset="0"/>
                <a:cs typeface="heebo" panose="020B0604020202020204" pitchFamily="2" charset="-79"/>
              </a:rPr>
              <a:t>Classifiers</a:t>
            </a:r>
            <a:endParaRPr lang="en-US">
              <a:solidFill>
                <a:srgbClr val="92D050"/>
              </a:solidFill>
              <a:latin typeface="Arial Rounded MT Bold" panose="020F0704030504030204" pitchFamily="34" charset="0"/>
            </a:endParaRPr>
          </a:p>
        </p:txBody>
      </p:sp>
      <p:sp>
        <p:nvSpPr>
          <p:cNvPr id="69" name="TextBox 68">
            <a:extLst>
              <a:ext uri="{FF2B5EF4-FFF2-40B4-BE49-F238E27FC236}">
                <a16:creationId xmlns:a16="http://schemas.microsoft.com/office/drawing/2014/main" id="{08552B63-8F0F-4466-B711-30E6097EF617}"/>
              </a:ext>
            </a:extLst>
          </p:cNvPr>
          <p:cNvSpPr txBox="1"/>
          <p:nvPr/>
        </p:nvSpPr>
        <p:spPr>
          <a:xfrm>
            <a:off x="1041398" y="1877373"/>
            <a:ext cx="848039" cy="369332"/>
          </a:xfrm>
          <a:prstGeom prst="rect">
            <a:avLst/>
          </a:prstGeom>
          <a:noFill/>
        </p:spPr>
        <p:txBody>
          <a:bodyPr wrap="square">
            <a:spAutoFit/>
          </a:bodyPr>
          <a:lstStyle/>
          <a:p>
            <a:pPr algn="ctr"/>
            <a:r>
              <a:rPr lang="en-US">
                <a:solidFill>
                  <a:srgbClr val="FFC000"/>
                </a:solidFill>
                <a:latin typeface="Arial Rounded MT Bold" panose="020F0704030504030204" pitchFamily="34" charset="0"/>
                <a:cs typeface="heebo" panose="020B0604020202020204" pitchFamily="2" charset="-79"/>
              </a:rPr>
              <a:t>Used</a:t>
            </a:r>
            <a:endParaRPr lang="en-US">
              <a:solidFill>
                <a:srgbClr val="FFC000"/>
              </a:solidFill>
              <a:latin typeface="Arial Rounded MT Bold" panose="020F0704030504030204" pitchFamily="34" charset="0"/>
            </a:endParaRPr>
          </a:p>
        </p:txBody>
      </p:sp>
      <p:sp>
        <p:nvSpPr>
          <p:cNvPr id="70" name="Right Bracket 69">
            <a:extLst>
              <a:ext uri="{FF2B5EF4-FFF2-40B4-BE49-F238E27FC236}">
                <a16:creationId xmlns:a16="http://schemas.microsoft.com/office/drawing/2014/main" id="{C33568A5-1D18-4A19-9A58-0DAB156C378C}"/>
              </a:ext>
            </a:extLst>
          </p:cNvPr>
          <p:cNvSpPr/>
          <p:nvPr/>
        </p:nvSpPr>
        <p:spPr>
          <a:xfrm rot="10800000">
            <a:off x="2858926" y="4373754"/>
            <a:ext cx="282497" cy="874457"/>
          </a:xfrm>
          <a:prstGeom prst="rightBracket">
            <a:avLst/>
          </a:prstGeom>
          <a:ln w="19050">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71" name="Connector: Elbow 70">
            <a:extLst>
              <a:ext uri="{FF2B5EF4-FFF2-40B4-BE49-F238E27FC236}">
                <a16:creationId xmlns:a16="http://schemas.microsoft.com/office/drawing/2014/main" id="{95BF73CB-9457-4C29-A071-934CF4415A34}"/>
              </a:ext>
            </a:extLst>
          </p:cNvPr>
          <p:cNvCxnSpPr>
            <a:cxnSpLocks/>
            <a:stCxn id="11" idx="4"/>
            <a:endCxn id="70" idx="2"/>
          </p:cNvCxnSpPr>
          <p:nvPr/>
        </p:nvCxnSpPr>
        <p:spPr>
          <a:xfrm>
            <a:off x="482600" y="1303867"/>
            <a:ext cx="2376326" cy="3507115"/>
          </a:xfrm>
          <a:prstGeom prst="bentConnector3">
            <a:avLst>
              <a:gd name="adj1" fmla="val 369"/>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75" name="TextBox 74">
            <a:extLst>
              <a:ext uri="{FF2B5EF4-FFF2-40B4-BE49-F238E27FC236}">
                <a16:creationId xmlns:a16="http://schemas.microsoft.com/office/drawing/2014/main" id="{8DA3905D-EC6F-4FC1-A0E6-4FE4715B6737}"/>
              </a:ext>
            </a:extLst>
          </p:cNvPr>
          <p:cNvSpPr txBox="1"/>
          <p:nvPr/>
        </p:nvSpPr>
        <p:spPr>
          <a:xfrm>
            <a:off x="482598" y="4471086"/>
            <a:ext cx="2286001" cy="369332"/>
          </a:xfrm>
          <a:prstGeom prst="rect">
            <a:avLst/>
          </a:prstGeom>
          <a:noFill/>
        </p:spPr>
        <p:txBody>
          <a:bodyPr wrap="square">
            <a:spAutoFit/>
          </a:bodyPr>
          <a:lstStyle/>
          <a:p>
            <a:pPr algn="ctr"/>
            <a:r>
              <a:rPr lang="en-US">
                <a:solidFill>
                  <a:srgbClr val="FFC000"/>
                </a:solidFill>
                <a:latin typeface="Arial Rounded MT Bold" panose="020F0704030504030204" pitchFamily="34" charset="0"/>
                <a:cs typeface="heebo" panose="020B0604020202020204" pitchFamily="2" charset="-79"/>
              </a:rPr>
              <a:t>Used</a:t>
            </a:r>
            <a:endParaRPr lang="en-US">
              <a:solidFill>
                <a:srgbClr val="FFC000"/>
              </a:solidFill>
              <a:latin typeface="Arial Rounded MT Bold" panose="020F0704030504030204" pitchFamily="34" charset="0"/>
            </a:endParaRPr>
          </a:p>
        </p:txBody>
      </p:sp>
      <p:sp>
        <p:nvSpPr>
          <p:cNvPr id="76" name="Right Bracket 75">
            <a:extLst>
              <a:ext uri="{FF2B5EF4-FFF2-40B4-BE49-F238E27FC236}">
                <a16:creationId xmlns:a16="http://schemas.microsoft.com/office/drawing/2014/main" id="{B293ADB5-F1DC-4CA5-9896-218DFB0F76B5}"/>
              </a:ext>
            </a:extLst>
          </p:cNvPr>
          <p:cNvSpPr/>
          <p:nvPr/>
        </p:nvSpPr>
        <p:spPr>
          <a:xfrm>
            <a:off x="5035111" y="4373753"/>
            <a:ext cx="282497" cy="874457"/>
          </a:xfrm>
          <a:prstGeom prst="rightBracket">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TextBox 76">
            <a:extLst>
              <a:ext uri="{FF2B5EF4-FFF2-40B4-BE49-F238E27FC236}">
                <a16:creationId xmlns:a16="http://schemas.microsoft.com/office/drawing/2014/main" id="{BE5B0FBA-CE4E-49B2-85BF-48AB4E758820}"/>
              </a:ext>
            </a:extLst>
          </p:cNvPr>
          <p:cNvSpPr txBox="1"/>
          <p:nvPr/>
        </p:nvSpPr>
        <p:spPr>
          <a:xfrm>
            <a:off x="5992478" y="2079944"/>
            <a:ext cx="1278225" cy="369332"/>
          </a:xfrm>
          <a:prstGeom prst="rect">
            <a:avLst/>
          </a:prstGeom>
          <a:noFill/>
        </p:spPr>
        <p:txBody>
          <a:bodyPr wrap="square">
            <a:spAutoFit/>
          </a:bodyPr>
          <a:lstStyle/>
          <a:p>
            <a:pPr algn="ctr"/>
            <a:r>
              <a:rPr lang="en-US" b="0" i="0">
                <a:solidFill>
                  <a:schemeClr val="tx1">
                    <a:lumMod val="85000"/>
                    <a:lumOff val="15000"/>
                  </a:schemeClr>
                </a:solidFill>
                <a:effectLst/>
                <a:latin typeface="Arial Rounded MT Bold" panose="020F0704030504030204" pitchFamily="34" charset="0"/>
                <a:cs typeface="heebo" panose="020B0604020202020204" pitchFamily="2" charset="-79"/>
              </a:rPr>
              <a:t>Features</a:t>
            </a:r>
            <a:endParaRPr lang="en-US">
              <a:solidFill>
                <a:schemeClr val="tx1">
                  <a:lumMod val="85000"/>
                  <a:lumOff val="15000"/>
                </a:schemeClr>
              </a:solidFill>
              <a:latin typeface="Arial Rounded MT Bold" panose="020F0704030504030204" pitchFamily="34" charset="0"/>
            </a:endParaRPr>
          </a:p>
        </p:txBody>
      </p:sp>
      <p:sp>
        <p:nvSpPr>
          <p:cNvPr id="80" name="Right Bracket 79">
            <a:extLst>
              <a:ext uri="{FF2B5EF4-FFF2-40B4-BE49-F238E27FC236}">
                <a16:creationId xmlns:a16="http://schemas.microsoft.com/office/drawing/2014/main" id="{41D44D35-FAA2-47EE-92D5-38A4CD2A367E}"/>
              </a:ext>
            </a:extLst>
          </p:cNvPr>
          <p:cNvSpPr/>
          <p:nvPr/>
        </p:nvSpPr>
        <p:spPr>
          <a:xfrm rot="5400000">
            <a:off x="6582969" y="1746311"/>
            <a:ext cx="97242" cy="1278226"/>
          </a:xfrm>
          <a:prstGeom prst="rightBracket">
            <a:avLst/>
          </a:prstGeom>
          <a:ln w="19050">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81" name="Connector: Elbow 80">
            <a:extLst>
              <a:ext uri="{FF2B5EF4-FFF2-40B4-BE49-F238E27FC236}">
                <a16:creationId xmlns:a16="http://schemas.microsoft.com/office/drawing/2014/main" id="{7DE8E03B-6A5A-4052-8A70-C2AE21606C9D}"/>
              </a:ext>
            </a:extLst>
          </p:cNvPr>
          <p:cNvCxnSpPr>
            <a:cxnSpLocks/>
            <a:stCxn id="76" idx="2"/>
            <a:endCxn id="80" idx="2"/>
          </p:cNvCxnSpPr>
          <p:nvPr/>
        </p:nvCxnSpPr>
        <p:spPr>
          <a:xfrm rot="10800000" flipH="1">
            <a:off x="5317608" y="2434046"/>
            <a:ext cx="1313982" cy="2376937"/>
          </a:xfrm>
          <a:prstGeom prst="bentConnector4">
            <a:avLst>
              <a:gd name="adj1" fmla="val 95128"/>
              <a:gd name="adj2" fmla="val -1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87" name="TextBox 86">
            <a:extLst>
              <a:ext uri="{FF2B5EF4-FFF2-40B4-BE49-F238E27FC236}">
                <a16:creationId xmlns:a16="http://schemas.microsoft.com/office/drawing/2014/main" id="{40B08F90-3589-47B8-8A8C-6478920B248F}"/>
              </a:ext>
            </a:extLst>
          </p:cNvPr>
          <p:cNvSpPr txBox="1"/>
          <p:nvPr/>
        </p:nvSpPr>
        <p:spPr>
          <a:xfrm>
            <a:off x="4588933" y="3164882"/>
            <a:ext cx="2042657" cy="923330"/>
          </a:xfrm>
          <a:prstGeom prst="rect">
            <a:avLst/>
          </a:prstGeom>
          <a:noFill/>
        </p:spPr>
        <p:txBody>
          <a:bodyPr wrap="square">
            <a:spAutoFit/>
          </a:bodyPr>
          <a:lstStyle/>
          <a:p>
            <a:pPr algn="r"/>
            <a:r>
              <a:rPr lang="en-US">
                <a:solidFill>
                  <a:srgbClr val="FF0000"/>
                </a:solidFill>
                <a:latin typeface="Arial Rounded MT Bold" panose="020F0704030504030204" pitchFamily="34" charset="0"/>
                <a:cs typeface="heebo" panose="020B0604020202020204" pitchFamily="2" charset="-79"/>
              </a:rPr>
              <a:t>To decrease the dimensionality of</a:t>
            </a:r>
            <a:endParaRPr lang="en-US">
              <a:solidFill>
                <a:srgbClr val="FF0000"/>
              </a:solidFill>
              <a:latin typeface="Arial Rounded MT Bold" panose="020F0704030504030204" pitchFamily="34" charset="0"/>
            </a:endParaRPr>
          </a:p>
        </p:txBody>
      </p:sp>
      <p:sp>
        <p:nvSpPr>
          <p:cNvPr id="88" name="Right Bracket 87">
            <a:extLst>
              <a:ext uri="{FF2B5EF4-FFF2-40B4-BE49-F238E27FC236}">
                <a16:creationId xmlns:a16="http://schemas.microsoft.com/office/drawing/2014/main" id="{B067337B-3841-403A-8164-4DCC35DDF9CE}"/>
              </a:ext>
            </a:extLst>
          </p:cNvPr>
          <p:cNvSpPr/>
          <p:nvPr/>
        </p:nvSpPr>
        <p:spPr>
          <a:xfrm rot="10800000">
            <a:off x="9553501" y="1371828"/>
            <a:ext cx="282497" cy="3129985"/>
          </a:xfrm>
          <a:prstGeom prst="rightBracket">
            <a:avLst/>
          </a:prstGeom>
          <a:ln w="19050">
            <a:solidFill>
              <a:srgbClr val="FFC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9" name="Right Bracket 88">
            <a:extLst>
              <a:ext uri="{FF2B5EF4-FFF2-40B4-BE49-F238E27FC236}">
                <a16:creationId xmlns:a16="http://schemas.microsoft.com/office/drawing/2014/main" id="{0907D5A3-4CF2-4A91-BA52-41E0D1040EA5}"/>
              </a:ext>
            </a:extLst>
          </p:cNvPr>
          <p:cNvSpPr/>
          <p:nvPr/>
        </p:nvSpPr>
        <p:spPr>
          <a:xfrm rot="16200000">
            <a:off x="6583619" y="1528385"/>
            <a:ext cx="97241" cy="1276924"/>
          </a:xfrm>
          <a:prstGeom prst="rightBracket">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94" name="Connector: Elbow 93">
            <a:extLst>
              <a:ext uri="{FF2B5EF4-FFF2-40B4-BE49-F238E27FC236}">
                <a16:creationId xmlns:a16="http://schemas.microsoft.com/office/drawing/2014/main" id="{E5997D69-AA29-4711-B4C2-2E217C4744E9}"/>
              </a:ext>
            </a:extLst>
          </p:cNvPr>
          <p:cNvCxnSpPr>
            <a:cxnSpLocks/>
            <a:stCxn id="89" idx="2"/>
            <a:endCxn id="88" idx="2"/>
          </p:cNvCxnSpPr>
          <p:nvPr/>
        </p:nvCxnSpPr>
        <p:spPr>
          <a:xfrm rot="16200000" flipH="1">
            <a:off x="7683574" y="1066892"/>
            <a:ext cx="818593" cy="2921261"/>
          </a:xfrm>
          <a:prstGeom prst="bentConnector4">
            <a:avLst>
              <a:gd name="adj1" fmla="val -59445"/>
              <a:gd name="adj2" fmla="val 29678"/>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1" name="TextBox 100">
            <a:extLst>
              <a:ext uri="{FF2B5EF4-FFF2-40B4-BE49-F238E27FC236}">
                <a16:creationId xmlns:a16="http://schemas.microsoft.com/office/drawing/2014/main" id="{DAB647E2-122F-4416-81E5-D5AC4A2C1BEC}"/>
              </a:ext>
            </a:extLst>
          </p:cNvPr>
          <p:cNvSpPr txBox="1"/>
          <p:nvPr/>
        </p:nvSpPr>
        <p:spPr>
          <a:xfrm>
            <a:off x="7627070" y="2616207"/>
            <a:ext cx="1557099" cy="369332"/>
          </a:xfrm>
          <a:prstGeom prst="rect">
            <a:avLst/>
          </a:prstGeom>
          <a:noFill/>
        </p:spPr>
        <p:txBody>
          <a:bodyPr wrap="square">
            <a:spAutoFit/>
          </a:bodyPr>
          <a:lstStyle/>
          <a:p>
            <a:pPr algn="r"/>
            <a:r>
              <a:rPr lang="en-US">
                <a:solidFill>
                  <a:srgbClr val="FF0000"/>
                </a:solidFill>
                <a:latin typeface="Arial Rounded MT Bold" panose="020F0704030504030204" pitchFamily="34" charset="0"/>
                <a:cs typeface="heebo" panose="020B0604020202020204" pitchFamily="2" charset="-79"/>
              </a:rPr>
              <a:t>Consists of</a:t>
            </a:r>
            <a:endParaRPr lang="en-US">
              <a:solidFill>
                <a:srgbClr val="FF0000"/>
              </a:solidFill>
              <a:latin typeface="Arial Rounded MT Bold" panose="020F0704030504030204" pitchFamily="34" charset="0"/>
            </a:endParaRPr>
          </a:p>
        </p:txBody>
      </p:sp>
      <p:pic>
        <p:nvPicPr>
          <p:cNvPr id="2" name="New_Recording_6 3db">
            <a:hlinkClick r:id="" action="ppaction://media"/>
            <a:extLst>
              <a:ext uri="{FF2B5EF4-FFF2-40B4-BE49-F238E27FC236}">
                <a16:creationId xmlns:a16="http://schemas.microsoft.com/office/drawing/2014/main" id="{2788722D-7C59-4804-A66C-F48715A1ED6E}"/>
              </a:ext>
            </a:extLst>
          </p:cNvPr>
          <p:cNvPicPr>
            <a:picLocks noChangeAspect="1"/>
          </p:cNvPicPr>
          <p:nvPr>
            <a:audioFile r:link="rId1"/>
            <p:extLst>
              <p:ext uri="{DAA4B4D4-6D71-4841-9C94-3DE7FCFB9230}">
                <p14:media xmlns:p14="http://schemas.microsoft.com/office/powerpoint/2010/main" r:embed="rId2">
                  <p14:trim end="154161.6"/>
                </p14:media>
              </p:ext>
            </p:extLst>
          </p:nvPr>
        </p:nvPicPr>
        <p:blipFill>
          <a:blip r:embed="rId5"/>
          <a:stretch>
            <a:fillRect/>
          </a:stretch>
        </p:blipFill>
        <p:spPr>
          <a:xfrm>
            <a:off x="4088267" y="533896"/>
            <a:ext cx="609600" cy="609600"/>
          </a:xfrm>
          <a:prstGeom prst="rect">
            <a:avLst/>
          </a:prstGeom>
        </p:spPr>
      </p:pic>
    </p:spTree>
    <p:extLst>
      <p:ext uri="{BB962C8B-B14F-4D97-AF65-F5344CB8AC3E}">
        <p14:creationId xmlns:p14="http://schemas.microsoft.com/office/powerpoint/2010/main" val="26321225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800" fill="hold"/>
                                        <p:tgtEl>
                                          <p:spTgt spid="2"/>
                                        </p:tgtEl>
                                      </p:cBhvr>
                                    </p:cmd>
                                  </p:childTnLst>
                                </p:cTn>
                              </p:par>
                              <p:par>
                                <p:cTn id="7" presetID="47" presetClass="entr" presetSubtype="0" fill="hold" grpId="0" nodeType="withEffect">
                                  <p:stCondLst>
                                    <p:cond delay="2500"/>
                                  </p:stCondLst>
                                  <p:childTnLst>
                                    <p:set>
                                      <p:cBhvr>
                                        <p:cTn id="8" dur="1" fill="hold">
                                          <p:stCondLst>
                                            <p:cond delay="0"/>
                                          </p:stCondLst>
                                        </p:cTn>
                                        <p:tgtEl>
                                          <p:spTgt spid="11"/>
                                        </p:tgtEl>
                                        <p:attrNameLst>
                                          <p:attrName>style.visibility</p:attrName>
                                        </p:attrNameLst>
                                      </p:cBhvr>
                                      <p:to>
                                        <p:strVal val="visible"/>
                                      </p:to>
                                    </p:set>
                                    <p:animEffect transition="in" filter="fade">
                                      <p:cBhvr>
                                        <p:cTn id="9" dur="1000"/>
                                        <p:tgtEl>
                                          <p:spTgt spid="11"/>
                                        </p:tgtEl>
                                      </p:cBhvr>
                                    </p:animEffect>
                                    <p:anim calcmode="lin" valueType="num">
                                      <p:cBhvr>
                                        <p:cTn id="10" dur="1000" fill="hold"/>
                                        <p:tgtEl>
                                          <p:spTgt spid="11"/>
                                        </p:tgtEl>
                                        <p:attrNameLst>
                                          <p:attrName>ppt_x</p:attrName>
                                        </p:attrNameLst>
                                      </p:cBhvr>
                                      <p:tavLst>
                                        <p:tav tm="0">
                                          <p:val>
                                            <p:strVal val="#ppt_x"/>
                                          </p:val>
                                        </p:tav>
                                        <p:tav tm="100000">
                                          <p:val>
                                            <p:strVal val="#ppt_x"/>
                                          </p:val>
                                        </p:tav>
                                      </p:tavLst>
                                    </p:anim>
                                    <p:anim calcmode="lin" valueType="num">
                                      <p:cBhvr>
                                        <p:cTn id="11" dur="1000" fill="hold"/>
                                        <p:tgtEl>
                                          <p:spTgt spid="11"/>
                                        </p:tgtEl>
                                        <p:attrNameLst>
                                          <p:attrName>ppt_y</p:attrName>
                                        </p:attrNameLst>
                                      </p:cBhvr>
                                      <p:tavLst>
                                        <p:tav tm="0">
                                          <p:val>
                                            <p:strVal val="#ppt_y-.1"/>
                                          </p:val>
                                        </p:tav>
                                        <p:tav tm="100000">
                                          <p:val>
                                            <p:strVal val="#ppt_y"/>
                                          </p:val>
                                        </p:tav>
                                      </p:tavLst>
                                    </p:anim>
                                  </p:childTnLst>
                                </p:cTn>
                              </p:par>
                              <p:par>
                                <p:cTn id="12" presetID="22" presetClass="entr" presetSubtype="8" fill="hold" nodeType="withEffect">
                                  <p:stCondLst>
                                    <p:cond delay="7000"/>
                                  </p:stCondLst>
                                  <p:childTnLst>
                                    <p:set>
                                      <p:cBhvr>
                                        <p:cTn id="13" dur="1" fill="hold">
                                          <p:stCondLst>
                                            <p:cond delay="0"/>
                                          </p:stCondLst>
                                        </p:cTn>
                                        <p:tgtEl>
                                          <p:spTgt spid="5"/>
                                        </p:tgtEl>
                                        <p:attrNameLst>
                                          <p:attrName>style.visibility</p:attrName>
                                        </p:attrNameLst>
                                      </p:cBhvr>
                                      <p:to>
                                        <p:strVal val="visible"/>
                                      </p:to>
                                    </p:set>
                                    <p:animEffect transition="in" filter="wipe(left)">
                                      <p:cBhvr>
                                        <p:cTn id="14" dur="500"/>
                                        <p:tgtEl>
                                          <p:spTgt spid="5"/>
                                        </p:tgtEl>
                                      </p:cBhvr>
                                    </p:animEffect>
                                  </p:childTnLst>
                                </p:cTn>
                              </p:par>
                              <p:par>
                                <p:cTn id="15" presetID="22" presetClass="entr" presetSubtype="4" fill="hold" grpId="0" nodeType="withEffect">
                                  <p:stCondLst>
                                    <p:cond delay="7200"/>
                                  </p:stCondLst>
                                  <p:childTnLst>
                                    <p:set>
                                      <p:cBhvr>
                                        <p:cTn id="16" dur="1" fill="hold">
                                          <p:stCondLst>
                                            <p:cond delay="0"/>
                                          </p:stCondLst>
                                        </p:cTn>
                                        <p:tgtEl>
                                          <p:spTgt spid="69"/>
                                        </p:tgtEl>
                                        <p:attrNameLst>
                                          <p:attrName>style.visibility</p:attrName>
                                        </p:attrNameLst>
                                      </p:cBhvr>
                                      <p:to>
                                        <p:strVal val="visible"/>
                                      </p:to>
                                    </p:set>
                                    <p:animEffect transition="in" filter="wipe(down)">
                                      <p:cBhvr>
                                        <p:cTn id="17" dur="300"/>
                                        <p:tgtEl>
                                          <p:spTgt spid="69"/>
                                        </p:tgtEl>
                                      </p:cBhvr>
                                    </p:animEffect>
                                  </p:childTnLst>
                                </p:cTn>
                              </p:par>
                              <p:par>
                                <p:cTn id="18" presetID="22" presetClass="entr" presetSubtype="8" fill="hold" grpId="0" nodeType="withEffect">
                                  <p:stCondLst>
                                    <p:cond delay="7500"/>
                                  </p:stCondLst>
                                  <p:childTnLst>
                                    <p:set>
                                      <p:cBhvr>
                                        <p:cTn id="19" dur="1" fill="hold">
                                          <p:stCondLst>
                                            <p:cond delay="0"/>
                                          </p:stCondLst>
                                        </p:cTn>
                                        <p:tgtEl>
                                          <p:spTgt spid="59"/>
                                        </p:tgtEl>
                                        <p:attrNameLst>
                                          <p:attrName>style.visibility</p:attrName>
                                        </p:attrNameLst>
                                      </p:cBhvr>
                                      <p:to>
                                        <p:strVal val="visible"/>
                                      </p:to>
                                    </p:set>
                                    <p:animEffect transition="in" filter="wipe(left)">
                                      <p:cBhvr>
                                        <p:cTn id="20" dur="500"/>
                                        <p:tgtEl>
                                          <p:spTgt spid="59"/>
                                        </p:tgtEl>
                                      </p:cBhvr>
                                    </p:animEffect>
                                  </p:childTnLst>
                                </p:cTn>
                              </p:par>
                              <p:par>
                                <p:cTn id="21" presetID="10" presetClass="entr" presetSubtype="0" fill="hold" grpId="0" nodeType="withEffect">
                                  <p:stCondLst>
                                    <p:cond delay="9000"/>
                                  </p:stCondLst>
                                  <p:childTnLst>
                                    <p:set>
                                      <p:cBhvr>
                                        <p:cTn id="22" dur="1" fill="hold">
                                          <p:stCondLst>
                                            <p:cond delay="0"/>
                                          </p:stCondLst>
                                        </p:cTn>
                                        <p:tgtEl>
                                          <p:spTgt spid="168"/>
                                        </p:tgtEl>
                                        <p:attrNameLst>
                                          <p:attrName>style.visibility</p:attrName>
                                        </p:attrNameLst>
                                      </p:cBhvr>
                                      <p:to>
                                        <p:strVal val="visible"/>
                                      </p:to>
                                    </p:set>
                                    <p:animEffect transition="in" filter="fade">
                                      <p:cBhvr>
                                        <p:cTn id="23" dur="500"/>
                                        <p:tgtEl>
                                          <p:spTgt spid="168"/>
                                        </p:tgtEl>
                                      </p:cBhvr>
                                    </p:animEffect>
                                  </p:childTnLst>
                                </p:cTn>
                              </p:par>
                              <p:par>
                                <p:cTn id="24" presetID="10" presetClass="entr" presetSubtype="0" fill="hold" grpId="0" nodeType="withEffect">
                                  <p:stCondLst>
                                    <p:cond delay="10300"/>
                                  </p:stCondLst>
                                  <p:childTnLst>
                                    <p:set>
                                      <p:cBhvr>
                                        <p:cTn id="25" dur="1" fill="hold">
                                          <p:stCondLst>
                                            <p:cond delay="0"/>
                                          </p:stCondLst>
                                        </p:cTn>
                                        <p:tgtEl>
                                          <p:spTgt spid="167"/>
                                        </p:tgtEl>
                                        <p:attrNameLst>
                                          <p:attrName>style.visibility</p:attrName>
                                        </p:attrNameLst>
                                      </p:cBhvr>
                                      <p:to>
                                        <p:strVal val="visible"/>
                                      </p:to>
                                    </p:set>
                                    <p:animEffect transition="in" filter="fade">
                                      <p:cBhvr>
                                        <p:cTn id="26" dur="500"/>
                                        <p:tgtEl>
                                          <p:spTgt spid="167"/>
                                        </p:tgtEl>
                                      </p:cBhvr>
                                    </p:animEffect>
                                  </p:childTnLst>
                                </p:cTn>
                              </p:par>
                              <p:par>
                                <p:cTn id="27" presetID="22" presetClass="entr" presetSubtype="2" fill="hold" grpId="0" nodeType="withEffect">
                                  <p:stCondLst>
                                    <p:cond delay="13000"/>
                                  </p:stCondLst>
                                  <p:childTnLst>
                                    <p:set>
                                      <p:cBhvr>
                                        <p:cTn id="28" dur="1" fill="hold">
                                          <p:stCondLst>
                                            <p:cond delay="0"/>
                                          </p:stCondLst>
                                        </p:cTn>
                                        <p:tgtEl>
                                          <p:spTgt spid="67"/>
                                        </p:tgtEl>
                                        <p:attrNameLst>
                                          <p:attrName>style.visibility</p:attrName>
                                        </p:attrNameLst>
                                      </p:cBhvr>
                                      <p:to>
                                        <p:strVal val="visible"/>
                                      </p:to>
                                    </p:set>
                                    <p:animEffect transition="in" filter="wipe(right)">
                                      <p:cBhvr>
                                        <p:cTn id="29" dur="800"/>
                                        <p:tgtEl>
                                          <p:spTgt spid="67"/>
                                        </p:tgtEl>
                                      </p:cBhvr>
                                    </p:animEffect>
                                  </p:childTnLst>
                                </p:cTn>
                              </p:par>
                              <p:par>
                                <p:cTn id="30" presetID="22" presetClass="entr" presetSubtype="8" fill="hold" grpId="0" nodeType="withEffect">
                                  <p:stCondLst>
                                    <p:cond delay="13000"/>
                                  </p:stCondLst>
                                  <p:childTnLst>
                                    <p:set>
                                      <p:cBhvr>
                                        <p:cTn id="31" dur="1" fill="hold">
                                          <p:stCondLst>
                                            <p:cond delay="0"/>
                                          </p:stCondLst>
                                        </p:cTn>
                                        <p:tgtEl>
                                          <p:spTgt spid="68"/>
                                        </p:tgtEl>
                                        <p:attrNameLst>
                                          <p:attrName>style.visibility</p:attrName>
                                        </p:attrNameLst>
                                      </p:cBhvr>
                                      <p:to>
                                        <p:strVal val="visible"/>
                                      </p:to>
                                    </p:set>
                                    <p:animEffect transition="in" filter="wipe(left)">
                                      <p:cBhvr>
                                        <p:cTn id="32" dur="1100"/>
                                        <p:tgtEl>
                                          <p:spTgt spid="68"/>
                                        </p:tgtEl>
                                      </p:cBhvr>
                                    </p:animEffect>
                                  </p:childTnLst>
                                </p:cTn>
                              </p:par>
                              <p:par>
                                <p:cTn id="33" presetID="22" presetClass="entr" presetSubtype="1" fill="hold" nodeType="withEffect">
                                  <p:stCondLst>
                                    <p:cond delay="15600"/>
                                  </p:stCondLst>
                                  <p:childTnLst>
                                    <p:set>
                                      <p:cBhvr>
                                        <p:cTn id="34" dur="1" fill="hold">
                                          <p:stCondLst>
                                            <p:cond delay="0"/>
                                          </p:stCondLst>
                                        </p:cTn>
                                        <p:tgtEl>
                                          <p:spTgt spid="71"/>
                                        </p:tgtEl>
                                        <p:attrNameLst>
                                          <p:attrName>style.visibility</p:attrName>
                                        </p:attrNameLst>
                                      </p:cBhvr>
                                      <p:to>
                                        <p:strVal val="visible"/>
                                      </p:to>
                                    </p:set>
                                    <p:animEffect transition="in" filter="wipe(up)">
                                      <p:cBhvr>
                                        <p:cTn id="35" dur="500"/>
                                        <p:tgtEl>
                                          <p:spTgt spid="71"/>
                                        </p:tgtEl>
                                      </p:cBhvr>
                                    </p:animEffect>
                                  </p:childTnLst>
                                </p:cTn>
                              </p:par>
                              <p:par>
                                <p:cTn id="36" presetID="22" presetClass="entr" presetSubtype="4" fill="hold" grpId="0" nodeType="withEffect">
                                  <p:stCondLst>
                                    <p:cond delay="15800"/>
                                  </p:stCondLst>
                                  <p:childTnLst>
                                    <p:set>
                                      <p:cBhvr>
                                        <p:cTn id="37" dur="1" fill="hold">
                                          <p:stCondLst>
                                            <p:cond delay="0"/>
                                          </p:stCondLst>
                                        </p:cTn>
                                        <p:tgtEl>
                                          <p:spTgt spid="75"/>
                                        </p:tgtEl>
                                        <p:attrNameLst>
                                          <p:attrName>style.visibility</p:attrName>
                                        </p:attrNameLst>
                                      </p:cBhvr>
                                      <p:to>
                                        <p:strVal val="visible"/>
                                      </p:to>
                                    </p:set>
                                    <p:animEffect transition="in" filter="wipe(down)">
                                      <p:cBhvr>
                                        <p:cTn id="38" dur="300"/>
                                        <p:tgtEl>
                                          <p:spTgt spid="75"/>
                                        </p:tgtEl>
                                      </p:cBhvr>
                                    </p:animEffect>
                                  </p:childTnLst>
                                </p:cTn>
                              </p:par>
                              <p:par>
                                <p:cTn id="39" presetID="22" presetClass="entr" presetSubtype="8" fill="hold" grpId="0" nodeType="withEffect">
                                  <p:stCondLst>
                                    <p:cond delay="16100"/>
                                  </p:stCondLst>
                                  <p:childTnLst>
                                    <p:set>
                                      <p:cBhvr>
                                        <p:cTn id="40" dur="1" fill="hold">
                                          <p:stCondLst>
                                            <p:cond delay="0"/>
                                          </p:stCondLst>
                                        </p:cTn>
                                        <p:tgtEl>
                                          <p:spTgt spid="70"/>
                                        </p:tgtEl>
                                        <p:attrNameLst>
                                          <p:attrName>style.visibility</p:attrName>
                                        </p:attrNameLst>
                                      </p:cBhvr>
                                      <p:to>
                                        <p:strVal val="visible"/>
                                      </p:to>
                                    </p:set>
                                    <p:animEffect transition="in" filter="wipe(left)">
                                      <p:cBhvr>
                                        <p:cTn id="41" dur="500"/>
                                        <p:tgtEl>
                                          <p:spTgt spid="70"/>
                                        </p:tgtEl>
                                      </p:cBhvr>
                                    </p:animEffect>
                                  </p:childTnLst>
                                </p:cTn>
                              </p:par>
                              <p:par>
                                <p:cTn id="42" presetID="10" presetClass="entr" presetSubtype="0" fill="hold" grpId="0" nodeType="withEffect">
                                  <p:stCondLst>
                                    <p:cond delay="16400"/>
                                  </p:stCondLst>
                                  <p:childTnLst>
                                    <p:set>
                                      <p:cBhvr>
                                        <p:cTn id="43" dur="1" fill="hold">
                                          <p:stCondLst>
                                            <p:cond delay="0"/>
                                          </p:stCondLst>
                                        </p:cTn>
                                        <p:tgtEl>
                                          <p:spTgt spid="169"/>
                                        </p:tgtEl>
                                        <p:attrNameLst>
                                          <p:attrName>style.visibility</p:attrName>
                                        </p:attrNameLst>
                                      </p:cBhvr>
                                      <p:to>
                                        <p:strVal val="visible"/>
                                      </p:to>
                                    </p:set>
                                    <p:animEffect transition="in" filter="fade">
                                      <p:cBhvr>
                                        <p:cTn id="44" dur="500"/>
                                        <p:tgtEl>
                                          <p:spTgt spid="169"/>
                                        </p:tgtEl>
                                      </p:cBhvr>
                                    </p:animEffect>
                                  </p:childTnLst>
                                </p:cTn>
                              </p:par>
                              <p:par>
                                <p:cTn id="45" presetID="22" presetClass="entr" presetSubtype="4" fill="hold" grpId="0" nodeType="withEffect">
                                  <p:stCondLst>
                                    <p:cond delay="18000"/>
                                  </p:stCondLst>
                                  <p:childTnLst>
                                    <p:set>
                                      <p:cBhvr>
                                        <p:cTn id="46" dur="1" fill="hold">
                                          <p:stCondLst>
                                            <p:cond delay="0"/>
                                          </p:stCondLst>
                                        </p:cTn>
                                        <p:tgtEl>
                                          <p:spTgt spid="76"/>
                                        </p:tgtEl>
                                        <p:attrNameLst>
                                          <p:attrName>style.visibility</p:attrName>
                                        </p:attrNameLst>
                                      </p:cBhvr>
                                      <p:to>
                                        <p:strVal val="visible"/>
                                      </p:to>
                                    </p:set>
                                    <p:animEffect transition="in" filter="wipe(down)">
                                      <p:cBhvr>
                                        <p:cTn id="47" dur="500"/>
                                        <p:tgtEl>
                                          <p:spTgt spid="76"/>
                                        </p:tgtEl>
                                      </p:cBhvr>
                                    </p:animEffect>
                                  </p:childTnLst>
                                </p:cTn>
                              </p:par>
                              <p:par>
                                <p:cTn id="48" presetID="22" presetClass="entr" presetSubtype="4" fill="hold" nodeType="withEffect">
                                  <p:stCondLst>
                                    <p:cond delay="18300"/>
                                  </p:stCondLst>
                                  <p:childTnLst>
                                    <p:set>
                                      <p:cBhvr>
                                        <p:cTn id="49" dur="1" fill="hold">
                                          <p:stCondLst>
                                            <p:cond delay="0"/>
                                          </p:stCondLst>
                                        </p:cTn>
                                        <p:tgtEl>
                                          <p:spTgt spid="81"/>
                                        </p:tgtEl>
                                        <p:attrNameLst>
                                          <p:attrName>style.visibility</p:attrName>
                                        </p:attrNameLst>
                                      </p:cBhvr>
                                      <p:to>
                                        <p:strVal val="visible"/>
                                      </p:to>
                                    </p:set>
                                    <p:animEffect transition="in" filter="wipe(down)">
                                      <p:cBhvr>
                                        <p:cTn id="50" dur="500"/>
                                        <p:tgtEl>
                                          <p:spTgt spid="81"/>
                                        </p:tgtEl>
                                      </p:cBhvr>
                                    </p:animEffect>
                                  </p:childTnLst>
                                </p:cTn>
                              </p:par>
                              <p:par>
                                <p:cTn id="51" presetID="10" presetClass="entr" presetSubtype="0" fill="hold" grpId="0" nodeType="withEffect">
                                  <p:stCondLst>
                                    <p:cond delay="18500"/>
                                  </p:stCondLst>
                                  <p:childTnLst>
                                    <p:set>
                                      <p:cBhvr>
                                        <p:cTn id="52" dur="1" fill="hold">
                                          <p:stCondLst>
                                            <p:cond delay="0"/>
                                          </p:stCondLst>
                                        </p:cTn>
                                        <p:tgtEl>
                                          <p:spTgt spid="87"/>
                                        </p:tgtEl>
                                        <p:attrNameLst>
                                          <p:attrName>style.visibility</p:attrName>
                                        </p:attrNameLst>
                                      </p:cBhvr>
                                      <p:to>
                                        <p:strVal val="visible"/>
                                      </p:to>
                                    </p:set>
                                    <p:animEffect transition="in" filter="fade">
                                      <p:cBhvr>
                                        <p:cTn id="53" dur="800"/>
                                        <p:tgtEl>
                                          <p:spTgt spid="87"/>
                                        </p:tgtEl>
                                      </p:cBhvr>
                                    </p:animEffect>
                                  </p:childTnLst>
                                </p:cTn>
                              </p:par>
                              <p:par>
                                <p:cTn id="54" presetID="42" presetClass="path" presetSubtype="0" accel="50000" decel="50000" fill="hold" grpId="1" nodeType="withEffect">
                                  <p:stCondLst>
                                    <p:cond delay="18500"/>
                                  </p:stCondLst>
                                  <p:childTnLst>
                                    <p:animMotion origin="layout" path="M 0.08372 0.00116 L 3.75E-6 -3.7037E-6 " pathEditMode="relative" rAng="0" ptsTypes="AA">
                                      <p:cBhvr>
                                        <p:cTn id="55" dur="500" fill="hold"/>
                                        <p:tgtEl>
                                          <p:spTgt spid="87"/>
                                        </p:tgtEl>
                                        <p:attrNameLst>
                                          <p:attrName>ppt_x</p:attrName>
                                          <p:attrName>ppt_y</p:attrName>
                                        </p:attrNameLst>
                                      </p:cBhvr>
                                      <p:rCtr x="-4193" y="-69"/>
                                    </p:animMotion>
                                  </p:childTnLst>
                                </p:cTn>
                              </p:par>
                              <p:par>
                                <p:cTn id="56" presetID="22" presetClass="entr" presetSubtype="4" fill="hold" grpId="0" nodeType="withEffect">
                                  <p:stCondLst>
                                    <p:cond delay="19000"/>
                                  </p:stCondLst>
                                  <p:childTnLst>
                                    <p:set>
                                      <p:cBhvr>
                                        <p:cTn id="57" dur="1" fill="hold">
                                          <p:stCondLst>
                                            <p:cond delay="0"/>
                                          </p:stCondLst>
                                        </p:cTn>
                                        <p:tgtEl>
                                          <p:spTgt spid="80"/>
                                        </p:tgtEl>
                                        <p:attrNameLst>
                                          <p:attrName>style.visibility</p:attrName>
                                        </p:attrNameLst>
                                      </p:cBhvr>
                                      <p:to>
                                        <p:strVal val="visible"/>
                                      </p:to>
                                    </p:set>
                                    <p:animEffect transition="in" filter="wipe(down)">
                                      <p:cBhvr>
                                        <p:cTn id="58" dur="500"/>
                                        <p:tgtEl>
                                          <p:spTgt spid="80"/>
                                        </p:tgtEl>
                                      </p:cBhvr>
                                    </p:animEffect>
                                  </p:childTnLst>
                                </p:cTn>
                              </p:par>
                              <p:par>
                                <p:cTn id="59" presetID="10" presetClass="entr" presetSubtype="0" fill="hold" grpId="0" nodeType="withEffect">
                                  <p:stCondLst>
                                    <p:cond delay="19700"/>
                                  </p:stCondLst>
                                  <p:childTnLst>
                                    <p:set>
                                      <p:cBhvr>
                                        <p:cTn id="60" dur="1" fill="hold">
                                          <p:stCondLst>
                                            <p:cond delay="0"/>
                                          </p:stCondLst>
                                        </p:cTn>
                                        <p:tgtEl>
                                          <p:spTgt spid="77"/>
                                        </p:tgtEl>
                                        <p:attrNameLst>
                                          <p:attrName>style.visibility</p:attrName>
                                        </p:attrNameLst>
                                      </p:cBhvr>
                                      <p:to>
                                        <p:strVal val="visible"/>
                                      </p:to>
                                    </p:set>
                                    <p:animEffect transition="in" filter="fade">
                                      <p:cBhvr>
                                        <p:cTn id="61" dur="500"/>
                                        <p:tgtEl>
                                          <p:spTgt spid="77"/>
                                        </p:tgtEl>
                                      </p:cBhvr>
                                    </p:animEffect>
                                  </p:childTnLst>
                                </p:cTn>
                              </p:par>
                              <p:par>
                                <p:cTn id="62" presetID="22" presetClass="entr" presetSubtype="4" fill="hold" grpId="0" nodeType="withEffect">
                                  <p:stCondLst>
                                    <p:cond delay="22000"/>
                                  </p:stCondLst>
                                  <p:childTnLst>
                                    <p:set>
                                      <p:cBhvr>
                                        <p:cTn id="63" dur="1" fill="hold">
                                          <p:stCondLst>
                                            <p:cond delay="0"/>
                                          </p:stCondLst>
                                        </p:cTn>
                                        <p:tgtEl>
                                          <p:spTgt spid="89"/>
                                        </p:tgtEl>
                                        <p:attrNameLst>
                                          <p:attrName>style.visibility</p:attrName>
                                        </p:attrNameLst>
                                      </p:cBhvr>
                                      <p:to>
                                        <p:strVal val="visible"/>
                                      </p:to>
                                    </p:set>
                                    <p:animEffect transition="in" filter="wipe(down)">
                                      <p:cBhvr>
                                        <p:cTn id="64" dur="500"/>
                                        <p:tgtEl>
                                          <p:spTgt spid="89"/>
                                        </p:tgtEl>
                                      </p:cBhvr>
                                    </p:animEffect>
                                  </p:childTnLst>
                                </p:cTn>
                              </p:par>
                              <p:par>
                                <p:cTn id="65" presetID="22" presetClass="entr" presetSubtype="8" fill="hold" nodeType="withEffect">
                                  <p:stCondLst>
                                    <p:cond delay="22300"/>
                                  </p:stCondLst>
                                  <p:childTnLst>
                                    <p:set>
                                      <p:cBhvr>
                                        <p:cTn id="66" dur="1" fill="hold">
                                          <p:stCondLst>
                                            <p:cond delay="0"/>
                                          </p:stCondLst>
                                        </p:cTn>
                                        <p:tgtEl>
                                          <p:spTgt spid="94"/>
                                        </p:tgtEl>
                                        <p:attrNameLst>
                                          <p:attrName>style.visibility</p:attrName>
                                        </p:attrNameLst>
                                      </p:cBhvr>
                                      <p:to>
                                        <p:strVal val="visible"/>
                                      </p:to>
                                    </p:set>
                                    <p:animEffect transition="in" filter="wipe(left)">
                                      <p:cBhvr>
                                        <p:cTn id="67" dur="500"/>
                                        <p:tgtEl>
                                          <p:spTgt spid="94"/>
                                        </p:tgtEl>
                                      </p:cBhvr>
                                    </p:animEffect>
                                  </p:childTnLst>
                                </p:cTn>
                              </p:par>
                              <p:par>
                                <p:cTn id="68" presetID="22" presetClass="entr" presetSubtype="4" fill="hold" grpId="0" nodeType="withEffect">
                                  <p:stCondLst>
                                    <p:cond delay="22600"/>
                                  </p:stCondLst>
                                  <p:childTnLst>
                                    <p:set>
                                      <p:cBhvr>
                                        <p:cTn id="69" dur="1" fill="hold">
                                          <p:stCondLst>
                                            <p:cond delay="0"/>
                                          </p:stCondLst>
                                        </p:cTn>
                                        <p:tgtEl>
                                          <p:spTgt spid="101"/>
                                        </p:tgtEl>
                                        <p:attrNameLst>
                                          <p:attrName>style.visibility</p:attrName>
                                        </p:attrNameLst>
                                      </p:cBhvr>
                                      <p:to>
                                        <p:strVal val="visible"/>
                                      </p:to>
                                    </p:set>
                                    <p:animEffect transition="in" filter="wipe(down)">
                                      <p:cBhvr>
                                        <p:cTn id="70" dur="250"/>
                                        <p:tgtEl>
                                          <p:spTgt spid="101"/>
                                        </p:tgtEl>
                                      </p:cBhvr>
                                    </p:animEffect>
                                  </p:childTnLst>
                                </p:cTn>
                              </p:par>
                              <p:par>
                                <p:cTn id="71" presetID="22" presetClass="entr" presetSubtype="8" fill="hold" grpId="0" nodeType="withEffect">
                                  <p:stCondLst>
                                    <p:cond delay="22800"/>
                                  </p:stCondLst>
                                  <p:childTnLst>
                                    <p:set>
                                      <p:cBhvr>
                                        <p:cTn id="72" dur="1" fill="hold">
                                          <p:stCondLst>
                                            <p:cond delay="0"/>
                                          </p:stCondLst>
                                        </p:cTn>
                                        <p:tgtEl>
                                          <p:spTgt spid="88"/>
                                        </p:tgtEl>
                                        <p:attrNameLst>
                                          <p:attrName>style.visibility</p:attrName>
                                        </p:attrNameLst>
                                      </p:cBhvr>
                                      <p:to>
                                        <p:strVal val="visible"/>
                                      </p:to>
                                    </p:set>
                                    <p:animEffect transition="in" filter="wipe(left)">
                                      <p:cBhvr>
                                        <p:cTn id="73" dur="500"/>
                                        <p:tgtEl>
                                          <p:spTgt spid="88"/>
                                        </p:tgtEl>
                                      </p:cBhvr>
                                    </p:animEffect>
                                  </p:childTnLst>
                                </p:cTn>
                              </p:par>
                              <p:par>
                                <p:cTn id="74" presetID="10" presetClass="entr" presetSubtype="0" fill="hold" grpId="0" nodeType="withEffect">
                                  <p:stCondLst>
                                    <p:cond delay="23600"/>
                                  </p:stCondLst>
                                  <p:childTnLst>
                                    <p:set>
                                      <p:cBhvr>
                                        <p:cTn id="75" dur="1" fill="hold">
                                          <p:stCondLst>
                                            <p:cond delay="0"/>
                                          </p:stCondLst>
                                        </p:cTn>
                                        <p:tgtEl>
                                          <p:spTgt spid="170"/>
                                        </p:tgtEl>
                                        <p:attrNameLst>
                                          <p:attrName>style.visibility</p:attrName>
                                        </p:attrNameLst>
                                      </p:cBhvr>
                                      <p:to>
                                        <p:strVal val="visible"/>
                                      </p:to>
                                    </p:set>
                                    <p:animEffect transition="in" filter="fade">
                                      <p:cBhvr>
                                        <p:cTn id="76" dur="500"/>
                                        <p:tgtEl>
                                          <p:spTgt spid="170"/>
                                        </p:tgtEl>
                                      </p:cBhvr>
                                    </p:animEffect>
                                  </p:childTnLst>
                                </p:cTn>
                              </p:par>
                              <p:par>
                                <p:cTn id="77" presetID="10" presetClass="entr" presetSubtype="0" fill="hold" grpId="0" nodeType="withEffect">
                                  <p:stCondLst>
                                    <p:cond delay="24800"/>
                                  </p:stCondLst>
                                  <p:childTnLst>
                                    <p:set>
                                      <p:cBhvr>
                                        <p:cTn id="78" dur="1" fill="hold">
                                          <p:stCondLst>
                                            <p:cond delay="0"/>
                                          </p:stCondLst>
                                        </p:cTn>
                                        <p:tgtEl>
                                          <p:spTgt spid="171"/>
                                        </p:tgtEl>
                                        <p:attrNameLst>
                                          <p:attrName>style.visibility</p:attrName>
                                        </p:attrNameLst>
                                      </p:cBhvr>
                                      <p:to>
                                        <p:strVal val="visible"/>
                                      </p:to>
                                    </p:set>
                                    <p:animEffect transition="in" filter="fade">
                                      <p:cBhvr>
                                        <p:cTn id="79" dur="500"/>
                                        <p:tgtEl>
                                          <p:spTgt spid="171"/>
                                        </p:tgtEl>
                                      </p:cBhvr>
                                    </p:animEffect>
                                  </p:childTnLst>
                                </p:cTn>
                              </p:par>
                              <p:par>
                                <p:cTn id="80" presetID="10" presetClass="entr" presetSubtype="0" fill="hold" grpId="0" nodeType="withEffect">
                                  <p:stCondLst>
                                    <p:cond delay="26000"/>
                                  </p:stCondLst>
                                  <p:childTnLst>
                                    <p:set>
                                      <p:cBhvr>
                                        <p:cTn id="81" dur="1" fill="hold">
                                          <p:stCondLst>
                                            <p:cond delay="0"/>
                                          </p:stCondLst>
                                        </p:cTn>
                                        <p:tgtEl>
                                          <p:spTgt spid="172"/>
                                        </p:tgtEl>
                                        <p:attrNameLst>
                                          <p:attrName>style.visibility</p:attrName>
                                        </p:attrNameLst>
                                      </p:cBhvr>
                                      <p:to>
                                        <p:strVal val="visible"/>
                                      </p:to>
                                    </p:set>
                                    <p:animEffect transition="in" filter="fade">
                                      <p:cBhvr>
                                        <p:cTn id="82" dur="500"/>
                                        <p:tgtEl>
                                          <p:spTgt spid="172"/>
                                        </p:tgtEl>
                                      </p:cBhvr>
                                    </p:animEffect>
                                  </p:childTnLst>
                                </p:cTn>
                              </p:par>
                              <p:par>
                                <p:cTn id="83" presetID="10" presetClass="entr" presetSubtype="0" fill="hold" grpId="0" nodeType="withEffect">
                                  <p:stCondLst>
                                    <p:cond delay="26900"/>
                                  </p:stCondLst>
                                  <p:childTnLst>
                                    <p:set>
                                      <p:cBhvr>
                                        <p:cTn id="84" dur="1" fill="hold">
                                          <p:stCondLst>
                                            <p:cond delay="0"/>
                                          </p:stCondLst>
                                        </p:cTn>
                                        <p:tgtEl>
                                          <p:spTgt spid="173"/>
                                        </p:tgtEl>
                                        <p:attrNameLst>
                                          <p:attrName>style.visibility</p:attrName>
                                        </p:attrNameLst>
                                      </p:cBhvr>
                                      <p:to>
                                        <p:strVal val="visible"/>
                                      </p:to>
                                    </p:set>
                                    <p:animEffect transition="in" filter="fade">
                                      <p:cBhvr>
                                        <p:cTn id="85" dur="500"/>
                                        <p:tgtEl>
                                          <p:spTgt spid="17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86" fill="hold" display="0">
                  <p:stCondLst>
                    <p:cond delay="indefinite"/>
                  </p:stCondLst>
                  <p:endCondLst>
                    <p:cond evt="onStopAudio" delay="0">
                      <p:tgtEl>
                        <p:sldTgt/>
                      </p:tgtEl>
                    </p:cond>
                  </p:endCondLst>
                </p:cTn>
                <p:tgtEl>
                  <p:spTgt spid="2"/>
                </p:tgtEl>
              </p:cMediaNode>
            </p:audio>
          </p:childTnLst>
        </p:cTn>
      </p:par>
    </p:tnLst>
    <p:bldLst>
      <p:bldP spid="11" grpId="0"/>
      <p:bldP spid="167" grpId="0"/>
      <p:bldP spid="168" grpId="0"/>
      <p:bldP spid="169" grpId="0"/>
      <p:bldP spid="170" grpId="0"/>
      <p:bldP spid="171" grpId="0"/>
      <p:bldP spid="172" grpId="0"/>
      <p:bldP spid="173" grpId="0"/>
      <p:bldP spid="59" grpId="0" animBg="1"/>
      <p:bldP spid="67" grpId="0" animBg="1"/>
      <p:bldP spid="68" grpId="0"/>
      <p:bldP spid="69" grpId="0"/>
      <p:bldP spid="70" grpId="0" animBg="1"/>
      <p:bldP spid="75" grpId="0"/>
      <p:bldP spid="76" grpId="0" animBg="1"/>
      <p:bldP spid="77" grpId="0"/>
      <p:bldP spid="80" grpId="0" animBg="1"/>
      <p:bldP spid="87" grpId="0"/>
      <p:bldP spid="87" grpId="1"/>
      <p:bldP spid="88" grpId="0" animBg="1"/>
      <p:bldP spid="89" grpId="0" animBg="1"/>
      <p:bldP spid="10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8A919298-7928-4D06-86E9-F6094CB7C99B}"/>
              </a:ext>
            </a:extLst>
          </p:cNvPr>
          <p:cNvSpPr txBox="1"/>
          <p:nvPr/>
        </p:nvSpPr>
        <p:spPr>
          <a:xfrm>
            <a:off x="0" y="8261"/>
            <a:ext cx="12192000" cy="338554"/>
          </a:xfrm>
          <a:prstGeom prst="rect">
            <a:avLst/>
          </a:prstGeom>
          <a:noFill/>
        </p:spPr>
        <p:txBody>
          <a:bodyPr wrap="square">
            <a:spAutoFit/>
          </a:bodyPr>
          <a:lstStyle/>
          <a:p>
            <a:pPr>
              <a:tabLst>
                <a:tab pos="5943600" algn="ctr"/>
                <a:tab pos="11998325" algn="r"/>
              </a:tabLst>
            </a:pPr>
            <a:r>
              <a:rPr lang="en-US" sz="1600">
                <a:solidFill>
                  <a:schemeClr val="bg2">
                    <a:lumMod val="90000"/>
                  </a:schemeClr>
                </a:solidFill>
                <a:latin typeface="Arial Rounded MT Bold" panose="020F0704030504030204" pitchFamily="34" charset="0"/>
              </a:rPr>
              <a:t>21141017	… Experiments… (Deep Learning)	 Md. Shahriyar Hossain</a:t>
            </a:r>
          </a:p>
        </p:txBody>
      </p:sp>
      <p:sp>
        <p:nvSpPr>
          <p:cNvPr id="11" name="Rectangle 10">
            <a:extLst>
              <a:ext uri="{FF2B5EF4-FFF2-40B4-BE49-F238E27FC236}">
                <a16:creationId xmlns:a16="http://schemas.microsoft.com/office/drawing/2014/main" id="{DBD81954-AC1F-41D1-A0C1-40D03A6211ED}"/>
              </a:ext>
            </a:extLst>
          </p:cNvPr>
          <p:cNvSpPr/>
          <p:nvPr/>
        </p:nvSpPr>
        <p:spPr>
          <a:xfrm>
            <a:off x="0" y="1692804"/>
            <a:ext cx="5367867" cy="1077218"/>
          </a:xfrm>
          <a:prstGeom prst="rect">
            <a:avLst/>
          </a:prstGeom>
          <a:noFill/>
        </p:spPr>
        <p:txBody>
          <a:bodyPr wrap="square" lIns="91440" tIns="45720" rIns="91440" bIns="45720">
            <a:spAutoFit/>
          </a:bodyPr>
          <a:lstStyle/>
          <a:p>
            <a:r>
              <a:rPr lang="en-US" sz="3200">
                <a:latin typeface="Arial Rounded MT Bold" panose="020F0704030504030204" pitchFamily="34" charset="0"/>
              </a:rPr>
              <a:t>Deep learning architecture</a:t>
            </a:r>
          </a:p>
        </p:txBody>
      </p:sp>
      <p:sp>
        <p:nvSpPr>
          <p:cNvPr id="12" name="TextBox 11">
            <a:extLst>
              <a:ext uri="{FF2B5EF4-FFF2-40B4-BE49-F238E27FC236}">
                <a16:creationId xmlns:a16="http://schemas.microsoft.com/office/drawing/2014/main" id="{3EA361A7-0159-4604-A59D-880D953ECC3C}"/>
              </a:ext>
            </a:extLst>
          </p:cNvPr>
          <p:cNvSpPr txBox="1"/>
          <p:nvPr/>
        </p:nvSpPr>
        <p:spPr>
          <a:xfrm>
            <a:off x="0" y="2865132"/>
            <a:ext cx="4224867" cy="2308324"/>
          </a:xfrm>
          <a:prstGeom prst="rect">
            <a:avLst/>
          </a:prstGeom>
          <a:noFill/>
        </p:spPr>
        <p:txBody>
          <a:bodyPr wrap="square">
            <a:spAutoFit/>
          </a:bodyPr>
          <a:lstStyle/>
          <a:p>
            <a:pPr algn="just"/>
            <a:r>
              <a:rPr lang="en-US" b="0" i="0">
                <a:solidFill>
                  <a:srgbClr val="0070C0"/>
                </a:solidFill>
                <a:effectLst/>
                <a:latin typeface="Arial Rounded MT Bold" panose="020F0704030504030204" pitchFamily="34" charset="0"/>
                <a:cs typeface="heebo" panose="020B0604020202020204" pitchFamily="2" charset="-79"/>
              </a:rPr>
              <a:t>In order to draw the benefits of the modern deep learning machinery, they built an end-to-end model for the three tasks at hand. Used the Hierarchical Attention Network (HAN) which is one of the state-of-the-art models for text and document classification.</a:t>
            </a:r>
            <a:endParaRPr lang="en-US">
              <a:solidFill>
                <a:srgbClr val="0070C0"/>
              </a:solidFill>
              <a:latin typeface="Arial Rounded MT Bold" panose="020F0704030504030204" pitchFamily="34" charset="0"/>
            </a:endParaRPr>
          </a:p>
        </p:txBody>
      </p:sp>
      <p:pic>
        <p:nvPicPr>
          <p:cNvPr id="3" name="Picture 2">
            <a:extLst>
              <a:ext uri="{FF2B5EF4-FFF2-40B4-BE49-F238E27FC236}">
                <a16:creationId xmlns:a16="http://schemas.microsoft.com/office/drawing/2014/main" id="{5E7D9755-67DC-41E6-8537-43B1BCDCD8D5}"/>
              </a:ext>
            </a:extLst>
          </p:cNvPr>
          <p:cNvPicPr>
            <a:picLocks noChangeAspect="1"/>
          </p:cNvPicPr>
          <p:nvPr/>
        </p:nvPicPr>
        <p:blipFill>
          <a:blip r:embed="rId4"/>
          <a:stretch>
            <a:fillRect/>
          </a:stretch>
        </p:blipFill>
        <p:spPr>
          <a:xfrm>
            <a:off x="5555959" y="529007"/>
            <a:ext cx="6636041" cy="5808246"/>
          </a:xfrm>
          <a:prstGeom prst="rect">
            <a:avLst/>
          </a:prstGeom>
        </p:spPr>
      </p:pic>
      <p:sp>
        <p:nvSpPr>
          <p:cNvPr id="13" name="TextBox 12">
            <a:extLst>
              <a:ext uri="{FF2B5EF4-FFF2-40B4-BE49-F238E27FC236}">
                <a16:creationId xmlns:a16="http://schemas.microsoft.com/office/drawing/2014/main" id="{92FD6073-F86A-4985-B299-C435BF003282}"/>
              </a:ext>
            </a:extLst>
          </p:cNvPr>
          <p:cNvSpPr txBox="1"/>
          <p:nvPr/>
        </p:nvSpPr>
        <p:spPr>
          <a:xfrm>
            <a:off x="-3348" y="6273225"/>
            <a:ext cx="12195348" cy="584775"/>
          </a:xfrm>
          <a:prstGeom prst="rect">
            <a:avLst/>
          </a:prstGeom>
          <a:noFill/>
        </p:spPr>
        <p:txBody>
          <a:bodyPr wrap="square">
            <a:spAutoFit/>
          </a:bodyPr>
          <a:lstStyle/>
          <a:p>
            <a:pPr algn="ctr">
              <a:tabLst>
                <a:tab pos="2290763" algn="l"/>
              </a:tabLst>
            </a:pPr>
            <a:r>
              <a:rPr lang="en-US" sz="1600" i="0">
                <a:solidFill>
                  <a:schemeClr val="bg2">
                    <a:lumMod val="90000"/>
                  </a:schemeClr>
                </a:solidFill>
                <a:effectLst/>
                <a:latin typeface="Arial Rounded MT Bold" panose="020F0704030504030204" pitchFamily="34" charset="0"/>
              </a:rPr>
              <a:t>Code-Switching Patterns Can Be an Effective Route to Improve Performance of Downstream NLP Application: A Case Study of Humour, Sarcasm and Hate Speech Detection</a:t>
            </a:r>
            <a:endParaRPr lang="en-US" sz="1600">
              <a:solidFill>
                <a:schemeClr val="bg2">
                  <a:lumMod val="90000"/>
                </a:schemeClr>
              </a:solidFill>
              <a:latin typeface="Arial Rounded MT Bold" panose="020F0704030504030204" pitchFamily="34" charset="0"/>
            </a:endParaRPr>
          </a:p>
        </p:txBody>
      </p:sp>
      <p:pic>
        <p:nvPicPr>
          <p:cNvPr id="7" name="New_Recording_6 3db">
            <a:hlinkClick r:id="" action="ppaction://media"/>
            <a:extLst>
              <a:ext uri="{FF2B5EF4-FFF2-40B4-BE49-F238E27FC236}">
                <a16:creationId xmlns:a16="http://schemas.microsoft.com/office/drawing/2014/main" id="{3248862D-95DA-4B8A-B083-81B626360AD9}"/>
              </a:ext>
            </a:extLst>
          </p:cNvPr>
          <p:cNvPicPr>
            <a:picLocks noChangeAspect="1"/>
          </p:cNvPicPr>
          <p:nvPr>
            <a:audioFile r:link="rId1"/>
            <p:extLst>
              <p:ext uri="{DAA4B4D4-6D71-4841-9C94-3DE7FCFB9230}">
                <p14:media xmlns:p14="http://schemas.microsoft.com/office/powerpoint/2010/main" r:embed="rId2">
                  <p14:trim st="29000" end="126761.6"/>
                </p14:media>
              </p:ext>
            </p:extLst>
          </p:nvPr>
        </p:nvPicPr>
        <p:blipFill>
          <a:blip r:embed="rId5"/>
          <a:stretch>
            <a:fillRect/>
          </a:stretch>
        </p:blipFill>
        <p:spPr>
          <a:xfrm>
            <a:off x="4088267" y="533896"/>
            <a:ext cx="609600" cy="609600"/>
          </a:xfrm>
          <a:prstGeom prst="rect">
            <a:avLst/>
          </a:prstGeom>
        </p:spPr>
      </p:pic>
      <p:sp>
        <p:nvSpPr>
          <p:cNvPr id="2" name="Rectangle 1">
            <a:extLst>
              <a:ext uri="{FF2B5EF4-FFF2-40B4-BE49-F238E27FC236}">
                <a16:creationId xmlns:a16="http://schemas.microsoft.com/office/drawing/2014/main" id="{8A50012E-8010-4321-9F1E-DFF9784F00D1}"/>
              </a:ext>
            </a:extLst>
          </p:cNvPr>
          <p:cNvSpPr/>
          <p:nvPr/>
        </p:nvSpPr>
        <p:spPr>
          <a:xfrm>
            <a:off x="42529" y="4019294"/>
            <a:ext cx="4139806" cy="276259"/>
          </a:xfrm>
          <a:prstGeom prst="rect">
            <a:avLst/>
          </a:prstGeom>
          <a:no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Arrow: Right 3">
            <a:extLst>
              <a:ext uri="{FF2B5EF4-FFF2-40B4-BE49-F238E27FC236}">
                <a16:creationId xmlns:a16="http://schemas.microsoft.com/office/drawing/2014/main" id="{949A5DC6-D5A0-4D95-958E-C9B17993439B}"/>
              </a:ext>
            </a:extLst>
          </p:cNvPr>
          <p:cNvSpPr/>
          <p:nvPr/>
        </p:nvSpPr>
        <p:spPr>
          <a:xfrm>
            <a:off x="5930980" y="1277307"/>
            <a:ext cx="579922" cy="338554"/>
          </a:xfrm>
          <a:prstGeom prst="rightArrow">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37401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Cha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200" fill="hold"/>
                                        <p:tgtEl>
                                          <p:spTgt spid="7"/>
                                        </p:tgtEl>
                                      </p:cBhvr>
                                    </p:cmd>
                                  </p:childTnLst>
                                </p:cTn>
                              </p:par>
                              <p:par>
                                <p:cTn id="7" presetID="10" presetClass="entr" presetSubtype="0" fill="hold" grpId="0" nodeType="withEffect">
                                  <p:stCondLst>
                                    <p:cond delay="5800"/>
                                  </p:stCondLst>
                                  <p:childTnLst>
                                    <p:set>
                                      <p:cBhvr>
                                        <p:cTn id="8" dur="1" fill="hold">
                                          <p:stCondLst>
                                            <p:cond delay="0"/>
                                          </p:stCondLst>
                                        </p:cTn>
                                        <p:tgtEl>
                                          <p:spTgt spid="2"/>
                                        </p:tgtEl>
                                        <p:attrNameLst>
                                          <p:attrName>style.visibility</p:attrName>
                                        </p:attrNameLst>
                                      </p:cBhvr>
                                      <p:to>
                                        <p:strVal val="visible"/>
                                      </p:to>
                                    </p:set>
                                    <p:animEffect transition="in" filter="fade">
                                      <p:cBhvr>
                                        <p:cTn id="9" dur="500"/>
                                        <p:tgtEl>
                                          <p:spTgt spid="2"/>
                                        </p:tgtEl>
                                      </p:cBhvr>
                                    </p:animEffect>
                                  </p:childTnLst>
                                </p:cTn>
                              </p:par>
                              <p:par>
                                <p:cTn id="10" presetID="10" presetClass="exit" presetSubtype="0" fill="hold" grpId="1" nodeType="withEffect">
                                  <p:stCondLst>
                                    <p:cond delay="8000"/>
                                  </p:stCondLst>
                                  <p:childTnLst>
                                    <p:animEffect transition="out" filter="fade">
                                      <p:cBhvr>
                                        <p:cTn id="11" dur="500"/>
                                        <p:tgtEl>
                                          <p:spTgt spid="2"/>
                                        </p:tgtEl>
                                      </p:cBhvr>
                                    </p:animEffect>
                                    <p:set>
                                      <p:cBhvr>
                                        <p:cTn id="12" dur="1" fill="hold">
                                          <p:stCondLst>
                                            <p:cond delay="499"/>
                                          </p:stCondLst>
                                        </p:cTn>
                                        <p:tgtEl>
                                          <p:spTgt spid="2"/>
                                        </p:tgtEl>
                                        <p:attrNameLst>
                                          <p:attrName>style.visibility</p:attrName>
                                        </p:attrNameLst>
                                      </p:cBhvr>
                                      <p:to>
                                        <p:strVal val="hidden"/>
                                      </p:to>
                                    </p:set>
                                  </p:childTnLst>
                                </p:cTn>
                              </p:par>
                              <p:par>
                                <p:cTn id="13" presetID="10" presetClass="entr" presetSubtype="0" fill="hold" grpId="0" nodeType="withEffect">
                                  <p:stCondLst>
                                    <p:cond delay="1700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400"/>
                                        <p:tgtEl>
                                          <p:spTgt spid="4"/>
                                        </p:tgtEl>
                                      </p:cBhvr>
                                    </p:animEffect>
                                  </p:childTnLst>
                                </p:cTn>
                              </p:par>
                              <p:par>
                                <p:cTn id="16" presetID="32" presetClass="emph" presetSubtype="0" fill="hold" grpId="1" nodeType="withEffect">
                                  <p:stCondLst>
                                    <p:cond delay="17000"/>
                                  </p:stCondLst>
                                  <p:childTnLst>
                                    <p:animRot by="120000">
                                      <p:cBhvr>
                                        <p:cTn id="17" dur="230" fill="hold">
                                          <p:stCondLst>
                                            <p:cond delay="0"/>
                                          </p:stCondLst>
                                        </p:cTn>
                                        <p:tgtEl>
                                          <p:spTgt spid="4"/>
                                        </p:tgtEl>
                                        <p:attrNameLst>
                                          <p:attrName>r</p:attrName>
                                        </p:attrNameLst>
                                      </p:cBhvr>
                                    </p:animRot>
                                    <p:animRot by="-240000">
                                      <p:cBhvr>
                                        <p:cTn id="18" dur="460" fill="hold">
                                          <p:stCondLst>
                                            <p:cond delay="460"/>
                                          </p:stCondLst>
                                        </p:cTn>
                                        <p:tgtEl>
                                          <p:spTgt spid="4"/>
                                        </p:tgtEl>
                                        <p:attrNameLst>
                                          <p:attrName>r</p:attrName>
                                        </p:attrNameLst>
                                      </p:cBhvr>
                                    </p:animRot>
                                    <p:animRot by="240000">
                                      <p:cBhvr>
                                        <p:cTn id="19" dur="460" fill="hold">
                                          <p:stCondLst>
                                            <p:cond delay="920"/>
                                          </p:stCondLst>
                                        </p:cTn>
                                        <p:tgtEl>
                                          <p:spTgt spid="4"/>
                                        </p:tgtEl>
                                        <p:attrNameLst>
                                          <p:attrName>r</p:attrName>
                                        </p:attrNameLst>
                                      </p:cBhvr>
                                    </p:animRot>
                                    <p:animRot by="-240000">
                                      <p:cBhvr>
                                        <p:cTn id="20" dur="460" fill="hold">
                                          <p:stCondLst>
                                            <p:cond delay="1380"/>
                                          </p:stCondLst>
                                        </p:cTn>
                                        <p:tgtEl>
                                          <p:spTgt spid="4"/>
                                        </p:tgtEl>
                                        <p:attrNameLst>
                                          <p:attrName>r</p:attrName>
                                        </p:attrNameLst>
                                      </p:cBhvr>
                                    </p:animRot>
                                    <p:animRot by="120000">
                                      <p:cBhvr>
                                        <p:cTn id="21" dur="460" fill="hold">
                                          <p:stCondLst>
                                            <p:cond delay="1840"/>
                                          </p:stCondLst>
                                        </p:cTn>
                                        <p:tgtEl>
                                          <p:spTgt spid="4"/>
                                        </p:tgtEl>
                                        <p:attrNameLst>
                                          <p:attrName>r</p:attrName>
                                        </p:attrNameLst>
                                      </p:cBhvr>
                                    </p:animRot>
                                  </p:childTnLst>
                                </p:cTn>
                              </p:par>
                              <p:par>
                                <p:cTn id="22" presetID="10" presetClass="exit" presetSubtype="0" fill="hold" grpId="2" nodeType="withEffect">
                                  <p:stCondLst>
                                    <p:cond delay="27000"/>
                                  </p:stCondLst>
                                  <p:childTnLst>
                                    <p:animEffect transition="out" filter="fade">
                                      <p:cBhvr>
                                        <p:cTn id="23" dur="500"/>
                                        <p:tgtEl>
                                          <p:spTgt spid="4"/>
                                        </p:tgtEl>
                                      </p:cBhvr>
                                    </p:animEffect>
                                    <p:set>
                                      <p:cBhvr>
                                        <p:cTn id="24"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100000" showWhenStopped="0">
                <p:cTn id="25" fill="hold" display="0">
                  <p:stCondLst>
                    <p:cond delay="indefinite"/>
                  </p:stCondLst>
                  <p:endCondLst>
                    <p:cond evt="onStopAudio" delay="0">
                      <p:tgtEl>
                        <p:sldTgt/>
                      </p:tgtEl>
                    </p:cond>
                  </p:endCondLst>
                </p:cTn>
                <p:tgtEl>
                  <p:spTgt spid="7"/>
                </p:tgtEl>
              </p:cMediaNode>
            </p:audio>
          </p:childTnLst>
        </p:cTn>
      </p:par>
    </p:tnLst>
    <p:bldLst>
      <p:bldP spid="2" grpId="0" animBg="1"/>
      <p:bldP spid="2" grpId="1" animBg="1"/>
      <p:bldP spid="4" grpId="0" animBg="1"/>
      <p:bldP spid="4" grpId="1" animBg="1"/>
      <p:bldP spid="4" grpId="2"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1785</TotalTime>
  <Words>1128</Words>
  <Application>Microsoft Office PowerPoint</Application>
  <PresentationFormat>Widescreen</PresentationFormat>
  <Paragraphs>142</Paragraphs>
  <Slides>12</Slides>
  <Notes>0</Notes>
  <HiddenSlides>0</HiddenSlides>
  <MMClips>19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Arial Rounded MT Bold</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Mohammad Zulfikar</dc:creator>
  <cp:lastModifiedBy>Mohammad Zulfikar</cp:lastModifiedBy>
  <cp:revision>41</cp:revision>
  <dcterms:created xsi:type="dcterms:W3CDTF">2021-09-18T15:12:46Z</dcterms:created>
  <dcterms:modified xsi:type="dcterms:W3CDTF">2021-09-24T11:59:28Z</dcterms:modified>
</cp:coreProperties>
</file>

<file path=docProps/thumbnail.jpeg>
</file>